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256" r:id="rId2"/>
    <p:sldId id="257" r:id="rId3"/>
    <p:sldId id="263" r:id="rId4"/>
    <p:sldId id="258" r:id="rId5"/>
    <p:sldId id="259" r:id="rId6"/>
    <p:sldId id="262" r:id="rId7"/>
    <p:sldId id="260" r:id="rId8"/>
    <p:sldId id="261" r:id="rId9"/>
    <p:sldId id="265" r:id="rId10"/>
    <p:sldId id="264"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59B0C-C617-40A9-B830-9076CDC4DF1D}" type="datetimeFigureOut">
              <a:rPr lang="el-GR" smtClean="0"/>
              <a:t>9/3/2021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8686A-D883-4A13-8BE7-B30A46754787}" type="slidenum">
              <a:rPr lang="el-GR" smtClean="0"/>
              <a:t>‹#›</a:t>
            </a:fld>
            <a:endParaRPr lang="el-GR"/>
          </a:p>
        </p:txBody>
      </p:sp>
    </p:spTree>
    <p:extLst>
      <p:ext uri="{BB962C8B-B14F-4D97-AF65-F5344CB8AC3E}">
        <p14:creationId xmlns:p14="http://schemas.microsoft.com/office/powerpoint/2010/main" val="371796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B27236AE-20B6-4D6A-85A1-595DBFBDDAD4}" type="datetime2">
              <a:rPr lang="en-US" smtClean="0"/>
              <a:t>Tuesday, March 9,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l-GR"/>
              <a:t>1ο ΓΕ.Λ. ΝΕΑΣ ΙΩΝΙΑΣ                          03/2021</a:t>
            </a:r>
            <a:endParaRPr lang="en-US"/>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2040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1533D0A-B4B5-44EA-A608-E2EF0E9AF4B5}" type="datetime2">
              <a:rPr lang="en-US" smtClean="0"/>
              <a:t>Tuesday, March 9,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l-GR"/>
              <a:t>1ο ΓΕ.Λ. ΝΕΑΣ ΙΩΝΙΑΣ                          03/2021</a:t>
            </a:r>
            <a:endParaRPr lang="en-US"/>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4152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B0A3F3E8-A960-4E2A-9246-87FD39CDE252}" type="datetime2">
              <a:rPr lang="en-US" smtClean="0"/>
              <a:t>Tuesday, March 9,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l-GR"/>
              <a:t>1ο ΓΕ.Λ. ΝΕΑΣ ΙΩΝΙΑΣ                          03/2021</a:t>
            </a:r>
            <a:endParaRPr lang="en-US"/>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501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A9E042BA-7FC3-4DEA-A471-C1D2877749CD}" type="datetime2">
              <a:rPr lang="en-US" smtClean="0"/>
              <a:t>Tuesday, March 9,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l-GR"/>
              <a:t>1ο ΓΕ.Λ. ΝΕΑΣ ΙΩΝΙΑΣ                          03/2021</a:t>
            </a:r>
            <a:endParaRPr lang="en-US"/>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5120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9919CDF6-ECB3-4C33-B3B1-6AF308AEC660}" type="datetime2">
              <a:rPr lang="en-US" smtClean="0"/>
              <a:t>Tuesday, March 9,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l-GR"/>
              <a:t>1ο ΓΕ.Λ. ΝΕΑΣ ΙΩΝΙΑΣ                          03/2021</a:t>
            </a:r>
            <a:endParaRPr lang="en-US"/>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1119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706A39E5-49C3-4A3D-80A7-8FB666AEDD5B}" type="datetime2">
              <a:rPr lang="en-US" smtClean="0"/>
              <a:t>Tuesday, March 9,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l-GR"/>
              <a:t>1ο ΓΕ.Λ. ΝΕΑΣ ΙΩΝΙΑΣ                          03/2021</a:t>
            </a:r>
            <a:endParaRPr lang="en-US"/>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3444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E545FF38-404F-4C93-8C35-21659701B1D9}" type="datetime2">
              <a:rPr lang="en-US" smtClean="0"/>
              <a:t>Tuesday, March 9,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l-GR"/>
              <a:t>1ο ΓΕ.Λ. ΝΕΑΣ ΙΩΝΙΑΣ                          03/2021</a:t>
            </a:r>
            <a:endParaRPr lang="en-US"/>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653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BA616F60-D9D9-4865-AF5A-5C4D1C1238D8}" type="datetime2">
              <a:rPr lang="en-US" smtClean="0"/>
              <a:t>Tuesday, March 9,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l-GR"/>
              <a:t>1ο ΓΕ.Λ. ΝΕΑΣ ΙΩΝΙΑΣ                          03/2021</a:t>
            </a:r>
            <a:endParaRPr lang="en-US"/>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7134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295C766A-FBDB-41FF-8C5B-A4549228CFA2}" type="datetime2">
              <a:rPr lang="en-US" smtClean="0"/>
              <a:t>Tuesday, March 9,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l-GR"/>
              <a:t>1ο ΓΕ.Λ. ΝΕΑΣ ΙΩΝΙΑΣ                          03/2021</a:t>
            </a:r>
            <a:endParaRPr lang="en-US"/>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4620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A8E9866B-1B9A-404C-8994-E0AD576FCFC3}" type="datetime2">
              <a:rPr lang="en-US" smtClean="0"/>
              <a:t>Tuesday, March 9,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l-GR"/>
              <a:t>1ο ΓΕ.Λ. ΝΕΑΣ ΙΩΝΙΑΣ                          03/2021</a:t>
            </a:r>
            <a:endParaRPr lang="en-US"/>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4571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B79A5121-43FB-4E49-B11E-8D330EC37529}" type="datetime2">
              <a:rPr lang="en-US" smtClean="0"/>
              <a:t>Tuesday, March 9,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l-GR"/>
              <a:t>1ο ΓΕ.Λ. ΝΕΑΣ ΙΩΝΙΑΣ                          03/2021</a:t>
            </a:r>
            <a:endParaRPr lang="en-US"/>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0239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10F322A1-2CBE-49DE-85A1-377F6B2CA250}" type="datetime2">
              <a:rPr lang="en-US" smtClean="0"/>
              <a:t>Tuesday, March 9,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l-GR"/>
              <a:t>1ο ΓΕ.Λ. ΝΕΑΣ ΙΩΝΙΑΣ                          03/2021</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60316790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s://www.ionianet.gr/oi-mathites-tou-1ou-genikou-lukeiou-neas-ionia-stelnoun-dunato-minima-kata-tou-bullying/?fbclid=IwAR0Tap8a8lV_B0Ml32RCBgU-LHPnraj5dT-9UWGyFU5jNLvCMUVGO3OPfVE"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chemeClr val="bg2"/>
          </a:fgClr>
          <a:bgClr>
            <a:schemeClr val="bg1"/>
          </a:bgClr>
        </a:patt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4922A57-9C32-4373-94E8-3466A080CEB5}"/>
              </a:ext>
            </a:extLst>
          </p:cNvPr>
          <p:cNvSpPr>
            <a:spLocks noGrp="1"/>
          </p:cNvSpPr>
          <p:nvPr>
            <p:ph type="ctrTitle"/>
          </p:nvPr>
        </p:nvSpPr>
        <p:spPr>
          <a:xfrm>
            <a:off x="3418621" y="263504"/>
            <a:ext cx="5941039" cy="686643"/>
          </a:xfrm>
        </p:spPr>
        <p:txBody>
          <a:bodyPr wrap="square" anchor="ctr">
            <a:normAutofit fontScale="90000"/>
          </a:bodyPr>
          <a:lstStyle/>
          <a:p>
            <a:r>
              <a:rPr lang="en-US" sz="4800" dirty="0"/>
              <a:t>Bullying - </a:t>
            </a:r>
            <a:r>
              <a:rPr lang="el-GR" sz="4800" dirty="0"/>
              <a:t>Εκφοβισμός</a:t>
            </a:r>
          </a:p>
        </p:txBody>
      </p:sp>
      <p:pic>
        <p:nvPicPr>
          <p:cNvPr id="4" name="Picture 3" descr="Βουνό στην ομίχλη">
            <a:extLst>
              <a:ext uri="{FF2B5EF4-FFF2-40B4-BE49-F238E27FC236}">
                <a16:creationId xmlns:a16="http://schemas.microsoft.com/office/drawing/2014/main" id="{6097B02D-968A-4BC0-A643-298109713FD1}"/>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intStrokes/>
                    </a14:imgEffect>
                  </a14:imgLayer>
                </a14:imgProps>
              </a:ext>
            </a:extLst>
          </a:blip>
          <a:srcRect t="33147" b="8184"/>
          <a:stretch/>
        </p:blipFill>
        <p:spPr>
          <a:xfrm>
            <a:off x="20" y="1044133"/>
            <a:ext cx="12191980" cy="5376560"/>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11" name="Rectangle 10">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7677B3-A9B1-4387-8D22-DA5574645FB0}"/>
              </a:ext>
            </a:extLst>
          </p:cNvPr>
          <p:cNvSpPr txBox="1"/>
          <p:nvPr/>
        </p:nvSpPr>
        <p:spPr>
          <a:xfrm>
            <a:off x="274825" y="1548037"/>
            <a:ext cx="9697850" cy="2677656"/>
          </a:xfrm>
          <a:prstGeom prst="rect">
            <a:avLst/>
          </a:prstGeom>
          <a:noFill/>
        </p:spPr>
        <p:txBody>
          <a:bodyPr wrap="square" rtlCol="0">
            <a:spAutoFit/>
          </a:bodyPr>
          <a:lstStyle/>
          <a:p>
            <a:r>
              <a:rPr lang="el-GR" sz="2800" b="1" dirty="0">
                <a:latin typeface="Arial" panose="020B0604020202020204" pitchFamily="34" charset="0"/>
                <a:ea typeface="Calibri" panose="020F0502020204030204" pitchFamily="34" charset="0"/>
                <a:cs typeface="Arial" panose="020B0604020202020204" pitchFamily="34" charset="0"/>
              </a:rPr>
              <a:t>Ε</a:t>
            </a:r>
            <a:r>
              <a:rPr lang="el-GR" sz="2800" b="1" dirty="0">
                <a:effectLst/>
                <a:latin typeface="Arial" panose="020B0604020202020204" pitchFamily="34" charset="0"/>
                <a:ea typeface="Calibri" panose="020F0502020204030204" pitchFamily="34" charset="0"/>
                <a:cs typeface="Arial" panose="020B0604020202020204" pitchFamily="34" charset="0"/>
              </a:rPr>
              <a:t>πιθετική συμπεριφορά που εκδηλώνεται:</a:t>
            </a:r>
          </a:p>
          <a:p>
            <a:pPr marL="285750" indent="-285750">
              <a:buFont typeface="Arial" panose="020B0604020202020204" pitchFamily="34" charset="0"/>
              <a:buChar char="•"/>
            </a:pPr>
            <a:r>
              <a:rPr lang="el-GR" sz="2800" b="1" dirty="0">
                <a:effectLst/>
                <a:latin typeface="Arial" panose="020B0604020202020204" pitchFamily="34" charset="0"/>
                <a:ea typeface="Calibri" panose="020F0502020204030204" pitchFamily="34" charset="0"/>
                <a:cs typeface="Arial" panose="020B0604020202020204" pitchFamily="34" charset="0"/>
              </a:rPr>
              <a:t>σκόπιμα</a:t>
            </a:r>
            <a:endParaRPr lang="el-GR" sz="28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l-GR" sz="2800" b="1" dirty="0">
                <a:effectLst/>
                <a:latin typeface="Arial" panose="020B0604020202020204" pitchFamily="34" charset="0"/>
                <a:ea typeface="Calibri" panose="020F0502020204030204" pitchFamily="34" charset="0"/>
                <a:cs typeface="Arial" panose="020B0604020202020204" pitchFamily="34" charset="0"/>
              </a:rPr>
              <a:t>απρόκλητα </a:t>
            </a:r>
          </a:p>
          <a:p>
            <a:pPr marL="285750" indent="-285750">
              <a:buFont typeface="Arial" panose="020B0604020202020204" pitchFamily="34" charset="0"/>
              <a:buChar char="•"/>
            </a:pPr>
            <a:r>
              <a:rPr lang="el-GR" sz="2800" b="1" dirty="0">
                <a:latin typeface="Arial" panose="020B0604020202020204" pitchFamily="34" charset="0"/>
                <a:ea typeface="Calibri" panose="020F0502020204030204" pitchFamily="34" charset="0"/>
                <a:cs typeface="Arial" panose="020B0604020202020204" pitchFamily="34" charset="0"/>
              </a:rPr>
              <a:t>ε</a:t>
            </a:r>
            <a:r>
              <a:rPr lang="el-GR" sz="2800" b="1" dirty="0">
                <a:effectLst/>
                <a:latin typeface="Arial" panose="020B0604020202020204" pitchFamily="34" charset="0"/>
                <a:ea typeface="Calibri" panose="020F0502020204030204" pitchFamily="34" charset="0"/>
                <a:cs typeface="Arial" panose="020B0604020202020204" pitchFamily="34" charset="0"/>
              </a:rPr>
              <a:t>παναλαμβανόμενα</a:t>
            </a:r>
            <a:endParaRPr lang="el-GR" sz="2800" b="1" dirty="0">
              <a:latin typeface="Arial" panose="020B0604020202020204" pitchFamily="34" charset="0"/>
              <a:ea typeface="Calibri" panose="020F050202020403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                                      και</a:t>
            </a:r>
          </a:p>
          <a:p>
            <a:r>
              <a:rPr lang="el-GR" sz="2800" b="1" dirty="0">
                <a:effectLst/>
                <a:latin typeface="Arial" panose="020B0604020202020204" pitchFamily="34" charset="0"/>
                <a:ea typeface="Calibri" panose="020F0502020204030204" pitchFamily="34" charset="0"/>
                <a:cs typeface="Arial" panose="020B0604020202020204" pitchFamily="34" charset="0"/>
              </a:rPr>
              <a:t>περιλαμβάνει μία ανισορροπία δύναμης και αντοχής</a:t>
            </a:r>
            <a:endParaRPr lang="el-GR" sz="2800" b="1" dirty="0">
              <a:latin typeface="Arial" panose="020B0604020202020204" pitchFamily="34" charset="0"/>
              <a:cs typeface="Arial" panose="020B0604020202020204" pitchFamily="34" charset="0"/>
            </a:endParaRPr>
          </a:p>
        </p:txBody>
      </p:sp>
      <p:sp>
        <p:nvSpPr>
          <p:cNvPr id="3" name="Θέση υποσέλιδου 2">
            <a:extLst>
              <a:ext uri="{FF2B5EF4-FFF2-40B4-BE49-F238E27FC236}">
                <a16:creationId xmlns:a16="http://schemas.microsoft.com/office/drawing/2014/main" id="{C26EDDB4-FAB2-4817-9FD4-FB698B231E0A}"/>
              </a:ext>
            </a:extLst>
          </p:cNvPr>
          <p:cNvSpPr>
            <a:spLocks noGrp="1"/>
          </p:cNvSpPr>
          <p:nvPr>
            <p:ph type="ftr" sz="quarter" idx="11"/>
          </p:nvPr>
        </p:nvSpPr>
        <p:spPr>
          <a:xfrm>
            <a:off x="3359150" y="6445657"/>
            <a:ext cx="6379210" cy="276999"/>
          </a:xfrm>
        </p:spPr>
        <p:txBody>
          <a:bodyPr/>
          <a:lstStyle/>
          <a:p>
            <a:r>
              <a:rPr lang="el-GR" sz="1800" dirty="0">
                <a:latin typeface="Arial" panose="020B0604020202020204" pitchFamily="34" charset="0"/>
                <a:cs typeface="Arial" panose="020B0604020202020204" pitchFamily="34" charset="0"/>
              </a:rPr>
              <a:t>1ο ΓΕ.Λ. ΝΕΑΣ ΙΩΝΙΑΣ                          03/2021</a:t>
            </a:r>
            <a:endParaRPr lang="en-US" sz="1800" dirty="0">
              <a:latin typeface="Arial" panose="020B0604020202020204" pitchFamily="34" charset="0"/>
              <a:cs typeface="Arial" panose="020B0604020202020204" pitchFamily="34" charset="0"/>
            </a:endParaRPr>
          </a:p>
        </p:txBody>
      </p:sp>
      <p:sp>
        <p:nvSpPr>
          <p:cNvPr id="6" name="Θέση αριθμού διαφάνειας 5">
            <a:extLst>
              <a:ext uri="{FF2B5EF4-FFF2-40B4-BE49-F238E27FC236}">
                <a16:creationId xmlns:a16="http://schemas.microsoft.com/office/drawing/2014/main" id="{65A15FD5-3D4F-4675-B251-FDFA3F0A01C1}"/>
              </a:ext>
            </a:extLst>
          </p:cNvPr>
          <p:cNvSpPr>
            <a:spLocks noGrp="1"/>
          </p:cNvSpPr>
          <p:nvPr>
            <p:ph type="sldNum" sz="quarter" idx="12"/>
          </p:nvPr>
        </p:nvSpPr>
        <p:spPr/>
        <p:txBody>
          <a:bodyPr/>
          <a:lstStyle/>
          <a:p>
            <a:fld id="{DBA1B0FB-D917-4C8C-928F-313BD683BF39}" type="slidenum">
              <a:rPr lang="en-US" smtClean="0"/>
              <a:t>1</a:t>
            </a:fld>
            <a:endParaRPr lang="en-US"/>
          </a:p>
        </p:txBody>
      </p:sp>
    </p:spTree>
    <p:extLst>
      <p:ext uri="{BB962C8B-B14F-4D97-AF65-F5344CB8AC3E}">
        <p14:creationId xmlns:p14="http://schemas.microsoft.com/office/powerpoint/2010/main" val="55751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826CE70-E58C-4098-AA60-74F694F0C2CC}"/>
              </a:ext>
            </a:extLst>
          </p:cNvPr>
          <p:cNvSpPr>
            <a:spLocks noGrp="1"/>
          </p:cNvSpPr>
          <p:nvPr>
            <p:ph idx="1"/>
          </p:nvPr>
        </p:nvSpPr>
        <p:spPr>
          <a:xfrm>
            <a:off x="404214" y="279988"/>
            <a:ext cx="11474360" cy="3489755"/>
          </a:xfrm>
        </p:spPr>
        <p:txBody>
          <a:bodyPr>
            <a:normAutofit fontScale="70000" lnSpcReduction="20000"/>
          </a:bodyPr>
          <a:lstStyle/>
          <a:p>
            <a:pPr marL="0" indent="0" algn="ctr">
              <a:buNone/>
            </a:pPr>
            <a:r>
              <a:rPr lang="el-GR" sz="3800" dirty="0">
                <a:latin typeface="Arial" panose="020B0604020202020204" pitchFamily="34" charset="0"/>
                <a:cs typeface="Arial" panose="020B0604020202020204" pitchFamily="34" charset="0"/>
              </a:rPr>
              <a:t>Ο ΛΟΓΟΣ ΕΙΝΑΙ ΔΥΝΑΜΗ ΑΛΛΑ ΚΑΙ ΜΑΧΑΙΡΙ ΠΟΥ ΚΟΒΕΙ</a:t>
            </a:r>
          </a:p>
          <a:p>
            <a:pPr marL="0" indent="0">
              <a:buNone/>
            </a:pPr>
            <a:endParaRPr lang="el-GR" dirty="0">
              <a:latin typeface="Arial" panose="020B0604020202020204" pitchFamily="34" charset="0"/>
              <a:cs typeface="Arial" panose="020B0604020202020204" pitchFamily="34" charset="0"/>
            </a:endParaRPr>
          </a:p>
          <a:p>
            <a:pPr marL="0" indent="0" algn="just">
              <a:buNone/>
            </a:pPr>
            <a:r>
              <a:rPr lang="el-GR" sz="3300" dirty="0">
                <a:latin typeface="Arial" panose="020B0604020202020204" pitchFamily="34" charset="0"/>
                <a:cs typeface="Arial" panose="020B0604020202020204" pitchFamily="34" charset="0"/>
              </a:rPr>
              <a:t>Επιλέξαμε να κλείσουμε  την εκδήλωσή μας με το βίντεο από το ΧΑΜΟΓΕΛΟ ΤΟΥ ΠΑΙΔΙΟΥ με στόχο να εστιάσουμε </a:t>
            </a:r>
            <a:r>
              <a:rPr lang="el-GR" sz="3300" u="sng" dirty="0">
                <a:latin typeface="Arial" panose="020B0604020202020204" pitchFamily="34" charset="0"/>
                <a:cs typeface="Arial" panose="020B0604020202020204" pitchFamily="34" charset="0"/>
              </a:rPr>
              <a:t>στην ποιότητα του λόγου – λέξεων </a:t>
            </a:r>
            <a:r>
              <a:rPr lang="el-GR" sz="3300" dirty="0">
                <a:latin typeface="Arial" panose="020B0604020202020204" pitchFamily="34" charset="0"/>
                <a:cs typeface="Arial" panose="020B0604020202020204" pitchFamily="34" charset="0"/>
              </a:rPr>
              <a:t>που διατυπώνονται με μεγάλη ευκολία χωρίς τα παιδιά  να έχουν συναίσθηση της σκληρότητας, κυνικότητας και των επιπτώσεων που μπορούν να προκαλέσουν</a:t>
            </a:r>
            <a:r>
              <a:rPr lang="el-GR" dirty="0">
                <a:latin typeface="Arial" panose="020B0604020202020204" pitchFamily="34" charset="0"/>
                <a:cs typeface="Arial" panose="020B0604020202020204" pitchFamily="34" charset="0"/>
              </a:rPr>
              <a:t>.</a:t>
            </a:r>
          </a:p>
          <a:p>
            <a:pPr marL="0" indent="0" algn="just">
              <a:buNone/>
            </a:pPr>
            <a:endParaRPr lang="el-GR" dirty="0"/>
          </a:p>
          <a:p>
            <a:pPr marL="0" indent="0">
              <a:buNone/>
            </a:pPr>
            <a:r>
              <a:rPr lang="el-GR" dirty="0"/>
              <a:t>                           </a:t>
            </a:r>
          </a:p>
          <a:p>
            <a:endParaRPr lang="el-GR" dirty="0"/>
          </a:p>
        </p:txBody>
      </p:sp>
      <p:sp>
        <p:nvSpPr>
          <p:cNvPr id="4" name="Θέση υποσέλιδου 3">
            <a:extLst>
              <a:ext uri="{FF2B5EF4-FFF2-40B4-BE49-F238E27FC236}">
                <a16:creationId xmlns:a16="http://schemas.microsoft.com/office/drawing/2014/main" id="{659373D4-0A4E-44D6-B15E-092E82EF9C93}"/>
              </a:ext>
            </a:extLst>
          </p:cNvPr>
          <p:cNvSpPr>
            <a:spLocks noGrp="1"/>
          </p:cNvSpPr>
          <p:nvPr>
            <p:ph type="ftr" sz="quarter" idx="11"/>
          </p:nvPr>
        </p:nvSpPr>
        <p:spPr>
          <a:xfrm>
            <a:off x="3359150" y="6461046"/>
            <a:ext cx="6379210" cy="246221"/>
          </a:xfrm>
        </p:spPr>
        <p:txBody>
          <a:bodyPr/>
          <a:lstStyle/>
          <a:p>
            <a:r>
              <a:rPr lang="el-GR" sz="1600" b="1"/>
              <a:t>1ο ΓΕ.Λ. ΝΕΑΣ ΙΩΝΙΑΣ                          03/2021</a:t>
            </a:r>
            <a:endParaRPr lang="en-US" sz="1600" b="1" dirty="0"/>
          </a:p>
        </p:txBody>
      </p:sp>
      <p:sp>
        <p:nvSpPr>
          <p:cNvPr id="2" name="Οβάλ 1">
            <a:extLst>
              <a:ext uri="{FF2B5EF4-FFF2-40B4-BE49-F238E27FC236}">
                <a16:creationId xmlns:a16="http://schemas.microsoft.com/office/drawing/2014/main" id="{B2B16FA5-623D-4964-BD88-E5753F56D412}"/>
              </a:ext>
            </a:extLst>
          </p:cNvPr>
          <p:cNvSpPr/>
          <p:nvPr/>
        </p:nvSpPr>
        <p:spPr>
          <a:xfrm>
            <a:off x="7231811" y="4562959"/>
            <a:ext cx="4960189" cy="1587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Λόγω του εγκλεισμού το διαδικτυακό</a:t>
            </a:r>
            <a:r>
              <a:rPr lang="en-US" dirty="0"/>
              <a:t> </a:t>
            </a:r>
            <a:r>
              <a:rPr lang="el-GR" dirty="0"/>
              <a:t> </a:t>
            </a:r>
            <a:r>
              <a:rPr lang="en-US" dirty="0"/>
              <a:t>bullying </a:t>
            </a:r>
            <a:r>
              <a:rPr lang="el-GR" dirty="0"/>
              <a:t>φαίνεται να βρίσκει πρόσφορο έδαφος.</a:t>
            </a:r>
          </a:p>
        </p:txBody>
      </p:sp>
      <p:sp>
        <p:nvSpPr>
          <p:cNvPr id="5" name="TextBox 4">
            <a:extLst>
              <a:ext uri="{FF2B5EF4-FFF2-40B4-BE49-F238E27FC236}">
                <a16:creationId xmlns:a16="http://schemas.microsoft.com/office/drawing/2014/main" id="{7CDB20A6-C853-4B30-A8EB-3D19D53A12CB}"/>
              </a:ext>
            </a:extLst>
          </p:cNvPr>
          <p:cNvSpPr txBox="1"/>
          <p:nvPr/>
        </p:nvSpPr>
        <p:spPr>
          <a:xfrm>
            <a:off x="1086929" y="4239794"/>
            <a:ext cx="4045788" cy="646331"/>
          </a:xfrm>
          <a:prstGeom prst="rect">
            <a:avLst/>
          </a:prstGeom>
          <a:noFill/>
        </p:spPr>
        <p:txBody>
          <a:bodyPr wrap="square" rtlCol="0">
            <a:spAutoFit/>
          </a:bodyPr>
          <a:lstStyle/>
          <a:p>
            <a:r>
              <a:rPr lang="en-US" dirty="0"/>
              <a:t>              </a:t>
            </a:r>
            <a:r>
              <a:rPr lang="el-GR" dirty="0"/>
              <a:t>Το βίντεο έχει τίτλο</a:t>
            </a:r>
            <a:endParaRPr lang="en-US" dirty="0"/>
          </a:p>
          <a:p>
            <a:r>
              <a:rPr lang="en-US" dirty="0"/>
              <a:t>“</a:t>
            </a:r>
            <a:r>
              <a:rPr lang="el-GR" dirty="0"/>
              <a:t>Πες μου ότι σου κάνουν </a:t>
            </a:r>
            <a:r>
              <a:rPr lang="en-US" dirty="0"/>
              <a:t>bullying”</a:t>
            </a:r>
            <a:endParaRPr lang="el-GR" dirty="0"/>
          </a:p>
        </p:txBody>
      </p:sp>
      <p:sp>
        <p:nvSpPr>
          <p:cNvPr id="6" name="Θέση αριθμού διαφάνειας 5">
            <a:extLst>
              <a:ext uri="{FF2B5EF4-FFF2-40B4-BE49-F238E27FC236}">
                <a16:creationId xmlns:a16="http://schemas.microsoft.com/office/drawing/2014/main" id="{A8172D9D-0D5D-440D-950A-344441D22E83}"/>
              </a:ext>
            </a:extLst>
          </p:cNvPr>
          <p:cNvSpPr>
            <a:spLocks noGrp="1"/>
          </p:cNvSpPr>
          <p:nvPr>
            <p:ph type="sldNum" sz="quarter" idx="12"/>
          </p:nvPr>
        </p:nvSpPr>
        <p:spPr/>
        <p:txBody>
          <a:bodyPr/>
          <a:lstStyle/>
          <a:p>
            <a:fld id="{DBA1B0FB-D917-4C8C-928F-313BD683BF39}" type="slidenum">
              <a:rPr lang="en-US" smtClean="0"/>
              <a:t>10</a:t>
            </a:fld>
            <a:endParaRPr lang="en-US"/>
          </a:p>
        </p:txBody>
      </p:sp>
    </p:spTree>
    <p:extLst>
      <p:ext uri="{BB962C8B-B14F-4D97-AF65-F5344CB8AC3E}">
        <p14:creationId xmlns:p14="http://schemas.microsoft.com/office/powerpoint/2010/main" val="42826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A0CDC7D-89E9-4E16-80C9-2EE2FD74C093}"/>
              </a:ext>
            </a:extLst>
          </p:cNvPr>
          <p:cNvSpPr>
            <a:spLocks noGrp="1"/>
          </p:cNvSpPr>
          <p:nvPr>
            <p:ph idx="1"/>
          </p:nvPr>
        </p:nvSpPr>
        <p:spPr>
          <a:xfrm>
            <a:off x="360727" y="351511"/>
            <a:ext cx="11146186" cy="3356423"/>
          </a:xfrm>
        </p:spPr>
        <p:txBody>
          <a:bodyPr/>
          <a:lstStyle/>
          <a:p>
            <a:pPr marL="0" indent="0">
              <a:lnSpc>
                <a:spcPct val="107000"/>
              </a:lnSpc>
              <a:spcAft>
                <a:spcPts val="800"/>
              </a:spcAft>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   </a:t>
            </a:r>
            <a:r>
              <a:rPr lang="el-GR" sz="2000" b="1" dirty="0">
                <a:solidFill>
                  <a:schemeClr val="tx1">
                    <a:alpha val="61000"/>
                  </a:schemeClr>
                </a:solidFill>
                <a:effectLst/>
                <a:latin typeface="Arial" panose="020B0604020202020204" pitchFamily="34" charset="0"/>
                <a:ea typeface="Calibri" panose="020F0502020204030204" pitchFamily="34" charset="0"/>
                <a:cs typeface="Arial" panose="020B0604020202020204" pitchFamily="34" charset="0"/>
              </a:rPr>
              <a:t>Εμφανίζεται με τη μορφή:</a:t>
            </a:r>
          </a:p>
          <a:p>
            <a:pPr>
              <a:lnSpc>
                <a:spcPct val="107000"/>
              </a:lnSpc>
              <a:spcAft>
                <a:spcPts val="800"/>
              </a:spcAft>
            </a:pPr>
            <a:r>
              <a:rPr lang="el-GR" sz="2000" b="1" dirty="0">
                <a:solidFill>
                  <a:schemeClr val="tx1">
                    <a:alpha val="61000"/>
                  </a:schemeClr>
                </a:solidFill>
                <a:effectLst/>
                <a:latin typeface="Arial" panose="020B0604020202020204" pitchFamily="34" charset="0"/>
                <a:ea typeface="Calibri" panose="020F0502020204030204" pitchFamily="34" charset="0"/>
                <a:cs typeface="Arial" panose="020B0604020202020204" pitchFamily="34" charset="0"/>
              </a:rPr>
              <a:t> του λεκτικού εκφοβισμού (κοροϊδία, διακρίσεις, σεξουαλικά σχόλια)</a:t>
            </a:r>
          </a:p>
          <a:p>
            <a:pPr>
              <a:lnSpc>
                <a:spcPct val="107000"/>
              </a:lnSpc>
              <a:spcAft>
                <a:spcPts val="800"/>
              </a:spcAft>
            </a:pPr>
            <a:r>
              <a:rPr lang="el-GR" sz="2000" b="1" dirty="0">
                <a:solidFill>
                  <a:schemeClr val="tx1">
                    <a:alpha val="61000"/>
                  </a:schemeClr>
                </a:solidFill>
                <a:effectLst/>
                <a:latin typeface="Arial" panose="020B0604020202020204" pitchFamily="34" charset="0"/>
                <a:ea typeface="Calibri" panose="020F0502020204030204" pitchFamily="34" charset="0"/>
                <a:cs typeface="Arial" panose="020B0604020202020204" pitchFamily="34" charset="0"/>
              </a:rPr>
              <a:t>του κοινωνικού εκφοβισμού (διάδοση φημών, καταστροφή προσωπικών αντικειμένων, απομόνωση από την ομάδα) </a:t>
            </a:r>
          </a:p>
          <a:p>
            <a:pPr>
              <a:lnSpc>
                <a:spcPct val="107000"/>
              </a:lnSpc>
              <a:spcAft>
                <a:spcPts val="800"/>
              </a:spcAft>
            </a:pPr>
            <a:r>
              <a:rPr lang="el-GR" sz="2000" b="1" dirty="0">
                <a:solidFill>
                  <a:schemeClr val="tx1">
                    <a:alpha val="61000"/>
                  </a:schemeClr>
                </a:solidFill>
                <a:effectLst/>
                <a:latin typeface="Arial" panose="020B0604020202020204" pitchFamily="34" charset="0"/>
                <a:ea typeface="Calibri" panose="020F0502020204030204" pitchFamily="34" charset="0"/>
                <a:cs typeface="Arial" panose="020B0604020202020204" pitchFamily="34" charset="0"/>
              </a:rPr>
              <a:t>του σωματικού εκφοβισμού   (χτυπήματα, σπρωξίματα, κλωτσιές)</a:t>
            </a:r>
          </a:p>
          <a:p>
            <a:pPr>
              <a:lnSpc>
                <a:spcPct val="107000"/>
              </a:lnSpc>
              <a:spcAft>
                <a:spcPts val="800"/>
              </a:spcAft>
            </a:pPr>
            <a:r>
              <a:rPr lang="el-GR" sz="2000" b="1" dirty="0">
                <a:solidFill>
                  <a:schemeClr val="tx1">
                    <a:alpha val="61000"/>
                  </a:schemeClr>
                </a:solidFill>
                <a:effectLst/>
                <a:latin typeface="Arial" panose="020B0604020202020204" pitchFamily="34" charset="0"/>
                <a:ea typeface="Calibri" panose="020F0502020204030204" pitchFamily="34" charset="0"/>
                <a:cs typeface="Arial" panose="020B0604020202020204" pitchFamily="34" charset="0"/>
              </a:rPr>
              <a:t>του ηλεκτρονικού εκφοβισμού  (εκβιασμός μέσω Διαδικτύου, προσβλητικά σχόλια στο </a:t>
            </a:r>
            <a:r>
              <a:rPr lang="en-US" sz="2000" b="1" dirty="0">
                <a:solidFill>
                  <a:schemeClr val="tx1">
                    <a:alpha val="61000"/>
                  </a:schemeClr>
                </a:solidFill>
                <a:effectLst/>
                <a:latin typeface="Arial" panose="020B0604020202020204" pitchFamily="34" charset="0"/>
                <a:ea typeface="Calibri" panose="020F0502020204030204" pitchFamily="34" charset="0"/>
                <a:cs typeface="Arial" panose="020B0604020202020204" pitchFamily="34" charset="0"/>
              </a:rPr>
              <a:t>social media</a:t>
            </a:r>
            <a:r>
              <a:rPr lang="el-GR" sz="2000" b="1" dirty="0">
                <a:solidFill>
                  <a:schemeClr val="tx1">
                    <a:alpha val="61000"/>
                  </a:schemeClr>
                </a:solidFill>
                <a:effectLst/>
                <a:latin typeface="Arial" panose="020B0604020202020204" pitchFamily="34" charset="0"/>
                <a:ea typeface="Calibri" panose="020F0502020204030204" pitchFamily="34" charset="0"/>
                <a:cs typeface="Arial" panose="020B0604020202020204" pitchFamily="34" charset="0"/>
              </a:rPr>
              <a:t> </a:t>
            </a:r>
            <a:r>
              <a:rPr lang="el-GR" sz="2000" b="1" dirty="0" err="1">
                <a:solidFill>
                  <a:schemeClr val="tx1">
                    <a:alpha val="61000"/>
                  </a:schemeClr>
                </a:solidFill>
                <a:latin typeface="Arial" panose="020B0604020202020204" pitchFamily="34" charset="0"/>
                <a:ea typeface="Calibri" panose="020F0502020204030204" pitchFamily="34" charset="0"/>
                <a:cs typeface="Arial" panose="020B0604020202020204" pitchFamily="34" charset="0"/>
              </a:rPr>
              <a:t>κ.λ.π</a:t>
            </a:r>
            <a:r>
              <a:rPr lang="el-GR" sz="2000" b="1" dirty="0">
                <a:solidFill>
                  <a:schemeClr val="tx1">
                    <a:alpha val="61000"/>
                  </a:schemeClr>
                </a:solidFill>
                <a:latin typeface="Arial" panose="020B0604020202020204" pitchFamily="34" charset="0"/>
                <a:ea typeface="Calibri" panose="020F0502020204030204" pitchFamily="34" charset="0"/>
                <a:cs typeface="Arial" panose="020B0604020202020204" pitchFamily="34" charset="0"/>
              </a:rPr>
              <a:t>.</a:t>
            </a:r>
            <a:r>
              <a:rPr lang="el-GR" sz="2000" b="1"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
        <p:nvSpPr>
          <p:cNvPr id="4" name="TextBox 3">
            <a:extLst>
              <a:ext uri="{FF2B5EF4-FFF2-40B4-BE49-F238E27FC236}">
                <a16:creationId xmlns:a16="http://schemas.microsoft.com/office/drawing/2014/main" id="{1FA13D8F-7967-4D10-80F3-6DCB7ABDC7BB}"/>
              </a:ext>
            </a:extLst>
          </p:cNvPr>
          <p:cNvSpPr txBox="1"/>
          <p:nvPr/>
        </p:nvSpPr>
        <p:spPr>
          <a:xfrm>
            <a:off x="3789846" y="3349939"/>
            <a:ext cx="7583648" cy="2862322"/>
          </a:xfrm>
          <a:prstGeom prst="rect">
            <a:avLst/>
          </a:prstGeom>
          <a:noFill/>
        </p:spPr>
        <p:txBody>
          <a:bodyPr wrap="square" rtlCol="0">
            <a:spAutoFit/>
          </a:bodyPr>
          <a:lstStyle/>
          <a:p>
            <a:r>
              <a:rPr lang="el-GR" sz="1800" dirty="0">
                <a:solidFill>
                  <a:schemeClr val="tx1">
                    <a:lumMod val="95000"/>
                  </a:schemeClr>
                </a:solidFill>
                <a:effectLst/>
                <a:latin typeface="Open Sans"/>
                <a:ea typeface="Calibri" panose="020F0502020204030204" pitchFamily="34" charset="0"/>
                <a:cs typeface="Times New Roman" panose="02020603050405020304" pitchFamily="18" charset="0"/>
              </a:rPr>
              <a:t>Από έρευνες που αναδεικνύουν </a:t>
            </a:r>
            <a:r>
              <a:rPr lang="el-GR" dirty="0">
                <a:solidFill>
                  <a:schemeClr val="tx1">
                    <a:lumMod val="95000"/>
                  </a:schemeClr>
                </a:solidFill>
                <a:latin typeface="Open Sans"/>
                <a:ea typeface="Calibri" panose="020F0502020204030204" pitchFamily="34" charset="0"/>
                <a:cs typeface="Times New Roman" panose="02020603050405020304" pitchFamily="18" charset="0"/>
              </a:rPr>
              <a:t>παγιοποιημένους ρόλους, </a:t>
            </a:r>
            <a:r>
              <a:rPr lang="el-GR">
                <a:solidFill>
                  <a:schemeClr val="tx1">
                    <a:lumMod val="95000"/>
                  </a:schemeClr>
                </a:solidFill>
                <a:latin typeface="Open Sans"/>
                <a:ea typeface="Calibri" panose="020F0502020204030204" pitchFamily="34" charset="0"/>
                <a:cs typeface="Times New Roman" panose="02020603050405020304" pitchFamily="18" charset="0"/>
              </a:rPr>
              <a:t>οι οποίοι χρειάζεται </a:t>
            </a:r>
            <a:r>
              <a:rPr lang="el-GR" dirty="0">
                <a:solidFill>
                  <a:schemeClr val="tx1">
                    <a:lumMod val="95000"/>
                  </a:schemeClr>
                </a:solidFill>
                <a:latin typeface="Open Sans"/>
                <a:ea typeface="Calibri" panose="020F0502020204030204" pitchFamily="34" charset="0"/>
                <a:cs typeface="Times New Roman" panose="02020603050405020304" pitchFamily="18" charset="0"/>
              </a:rPr>
              <a:t>να αμφισβητηθούν, </a:t>
            </a:r>
            <a:r>
              <a:rPr lang="el-GR" sz="1800" dirty="0">
                <a:solidFill>
                  <a:schemeClr val="tx1">
                    <a:lumMod val="95000"/>
                  </a:schemeClr>
                </a:solidFill>
                <a:effectLst/>
                <a:latin typeface="Open Sans"/>
                <a:ea typeface="Calibri" panose="020F0502020204030204" pitchFamily="34" charset="0"/>
                <a:cs typeface="Times New Roman" panose="02020603050405020304" pitchFamily="18" charset="0"/>
              </a:rPr>
              <a:t>προκύπτει ότι :</a:t>
            </a:r>
          </a:p>
          <a:p>
            <a:endParaRPr lang="el-GR" sz="1800" dirty="0">
              <a:solidFill>
                <a:schemeClr val="tx1">
                  <a:lumMod val="95000"/>
                </a:schemeClr>
              </a:solidFill>
              <a:effectLst/>
              <a:latin typeface="Open Sans"/>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dirty="0">
                <a:solidFill>
                  <a:schemeClr val="tx1">
                    <a:lumMod val="95000"/>
                  </a:schemeClr>
                </a:solidFill>
                <a:latin typeface="Open Sans"/>
                <a:ea typeface="Calibri" panose="020F0502020204030204" pitchFamily="34" charset="0"/>
                <a:cs typeface="Times New Roman" panose="02020603050405020304" pitchFamily="18" charset="0"/>
              </a:rPr>
              <a:t>Τ</a:t>
            </a:r>
            <a:r>
              <a:rPr lang="el-GR" sz="1800" dirty="0">
                <a:solidFill>
                  <a:schemeClr val="tx1">
                    <a:lumMod val="95000"/>
                  </a:schemeClr>
                </a:solidFill>
                <a:effectLst/>
                <a:latin typeface="Open Sans"/>
                <a:ea typeface="Calibri" panose="020F0502020204030204" pitchFamily="34" charset="0"/>
                <a:cs typeface="Times New Roman" panose="02020603050405020304" pitchFamily="18" charset="0"/>
              </a:rPr>
              <a:t>α αγόρια μπορεί να εκφοβίσουν άλλους χρησιμοποιώντας τη δύναμή τους</a:t>
            </a:r>
          </a:p>
          <a:p>
            <a:pPr marL="285750" indent="-285750">
              <a:buFont typeface="Arial" panose="020B0604020202020204" pitchFamily="34" charset="0"/>
              <a:buChar char="•"/>
            </a:pPr>
            <a:r>
              <a:rPr lang="el-GR" dirty="0">
                <a:solidFill>
                  <a:schemeClr val="tx1">
                    <a:lumMod val="95000"/>
                  </a:schemeClr>
                </a:solidFill>
                <a:latin typeface="Open Sans"/>
                <a:ea typeface="Calibri" panose="020F0502020204030204" pitchFamily="34" charset="0"/>
                <a:cs typeface="Times New Roman" panose="02020603050405020304" pitchFamily="18" charset="0"/>
              </a:rPr>
              <a:t>Τ</a:t>
            </a:r>
            <a:r>
              <a:rPr lang="el-GR" sz="1800" dirty="0">
                <a:solidFill>
                  <a:schemeClr val="tx1">
                    <a:lumMod val="95000"/>
                  </a:schemeClr>
                </a:solidFill>
                <a:effectLst/>
                <a:latin typeface="Open Sans"/>
                <a:ea typeface="Calibri" panose="020F0502020204030204" pitchFamily="34" charset="0"/>
                <a:cs typeface="Times New Roman" panose="02020603050405020304" pitchFamily="18" charset="0"/>
              </a:rPr>
              <a:t>α κορίτσια συχνά εκφοβίζουν άλλα κορίτσια μέσα από τον κοινωνικό αποκλεισμό. </a:t>
            </a:r>
            <a:r>
              <a:rPr lang="el-GR" dirty="0">
                <a:solidFill>
                  <a:schemeClr val="tx1">
                    <a:lumMod val="95000"/>
                  </a:schemeClr>
                </a:solidFill>
                <a:latin typeface="Open Sans"/>
                <a:ea typeface="Calibri" panose="020F0502020204030204" pitchFamily="34" charset="0"/>
                <a:cs typeface="Times New Roman" panose="02020603050405020304" pitchFamily="18" charset="0"/>
              </a:rPr>
              <a:t> </a:t>
            </a:r>
          </a:p>
          <a:p>
            <a:endParaRPr lang="el-GR" dirty="0">
              <a:solidFill>
                <a:schemeClr val="tx1">
                  <a:lumMod val="95000"/>
                </a:schemeClr>
              </a:solidFill>
              <a:latin typeface="Open Sans"/>
              <a:ea typeface="Calibri" panose="020F0502020204030204" pitchFamily="34" charset="0"/>
              <a:cs typeface="Times New Roman" panose="02020603050405020304" pitchFamily="18" charset="0"/>
            </a:endParaRPr>
          </a:p>
          <a:p>
            <a:endParaRPr lang="el-GR" dirty="0">
              <a:solidFill>
                <a:schemeClr val="tx1">
                  <a:lumMod val="95000"/>
                </a:schemeClr>
              </a:solidFill>
              <a:latin typeface="Open Sans"/>
              <a:ea typeface="Calibri" panose="020F0502020204030204" pitchFamily="34" charset="0"/>
              <a:cs typeface="Times New Roman" panose="02020603050405020304" pitchFamily="18" charset="0"/>
            </a:endParaRPr>
          </a:p>
          <a:p>
            <a:pPr algn="ctr"/>
            <a:r>
              <a:rPr lang="el-GR" dirty="0">
                <a:solidFill>
                  <a:schemeClr val="tx1">
                    <a:lumMod val="95000"/>
                  </a:schemeClr>
                </a:solidFill>
                <a:latin typeface="Open Sans"/>
                <a:ea typeface="Calibri" panose="020F0502020204030204" pitchFamily="34" charset="0"/>
                <a:cs typeface="Times New Roman" panose="02020603050405020304" pitchFamily="18" charset="0"/>
              </a:rPr>
              <a:t>Μήπως συμβαίνει και στο σχολείο μας; </a:t>
            </a:r>
            <a:endParaRPr lang="el-GR" dirty="0">
              <a:solidFill>
                <a:schemeClr val="tx1">
                  <a:lumMod val="95000"/>
                </a:schemeClr>
              </a:solidFill>
            </a:endParaRPr>
          </a:p>
        </p:txBody>
      </p:sp>
      <p:sp>
        <p:nvSpPr>
          <p:cNvPr id="2" name="Θέση υποσέλιδου 1">
            <a:extLst>
              <a:ext uri="{FF2B5EF4-FFF2-40B4-BE49-F238E27FC236}">
                <a16:creationId xmlns:a16="http://schemas.microsoft.com/office/drawing/2014/main" id="{E118108F-80F5-48B6-B60B-674EA148C975}"/>
              </a:ext>
            </a:extLst>
          </p:cNvPr>
          <p:cNvSpPr>
            <a:spLocks noGrp="1"/>
          </p:cNvSpPr>
          <p:nvPr>
            <p:ph type="ftr" sz="quarter" idx="11"/>
          </p:nvPr>
        </p:nvSpPr>
        <p:spPr/>
        <p:txBody>
          <a:bodyPr/>
          <a:lstStyle/>
          <a:p>
            <a:r>
              <a:rPr lang="el-GR"/>
              <a:t>1ο ΓΕ.Λ. ΝΕΑΣ ΙΩΝΙΑΣ                          03/2021</a:t>
            </a:r>
            <a:endParaRPr lang="en-US"/>
          </a:p>
        </p:txBody>
      </p:sp>
      <p:sp>
        <p:nvSpPr>
          <p:cNvPr id="5" name="Θέση αριθμού διαφάνειας 4">
            <a:extLst>
              <a:ext uri="{FF2B5EF4-FFF2-40B4-BE49-F238E27FC236}">
                <a16:creationId xmlns:a16="http://schemas.microsoft.com/office/drawing/2014/main" id="{708B4145-2B8C-4E47-8CEC-CCAA692FCC86}"/>
              </a:ext>
            </a:extLst>
          </p:cNvPr>
          <p:cNvSpPr>
            <a:spLocks noGrp="1"/>
          </p:cNvSpPr>
          <p:nvPr>
            <p:ph type="sldNum" sz="quarter" idx="12"/>
          </p:nvPr>
        </p:nvSpPr>
        <p:spPr/>
        <p:txBody>
          <a:bodyPr/>
          <a:lstStyle/>
          <a:p>
            <a:fld id="{DBA1B0FB-D917-4C8C-928F-313BD683BF39}" type="slidenum">
              <a:rPr lang="en-US" smtClean="0"/>
              <a:t>2</a:t>
            </a:fld>
            <a:endParaRPr lang="en-US"/>
          </a:p>
        </p:txBody>
      </p:sp>
    </p:spTree>
    <p:extLst>
      <p:ext uri="{BB962C8B-B14F-4D97-AF65-F5344CB8AC3E}">
        <p14:creationId xmlns:p14="http://schemas.microsoft.com/office/powerpoint/2010/main" val="151048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EDD568-B043-4934-A428-28710DBA5733}"/>
              </a:ext>
            </a:extLst>
          </p:cNvPr>
          <p:cNvSpPr>
            <a:spLocks noGrp="1"/>
          </p:cNvSpPr>
          <p:nvPr>
            <p:ph type="title"/>
          </p:nvPr>
        </p:nvSpPr>
        <p:spPr>
          <a:xfrm>
            <a:off x="706138" y="231533"/>
            <a:ext cx="11091600" cy="1261001"/>
          </a:xfrm>
        </p:spPr>
        <p:txBody>
          <a:bodyPr>
            <a:normAutofit fontScale="90000"/>
          </a:bodyPr>
          <a:lstStyle/>
          <a:p>
            <a:pPr algn="ctr"/>
            <a:r>
              <a:rPr lang="el-GR" dirty="0">
                <a:latin typeface="Arial" panose="020B0604020202020204" pitchFamily="34" charset="0"/>
                <a:cs typeface="Arial" panose="020B0604020202020204" pitchFamily="34" charset="0"/>
              </a:rPr>
              <a:t>Α2         </a:t>
            </a:r>
            <a:br>
              <a:rPr lang="el-GR" dirty="0">
                <a:latin typeface="Arial" panose="020B0604020202020204" pitchFamily="34" charset="0"/>
                <a:cs typeface="Arial" panose="020B0604020202020204" pitchFamily="34" charset="0"/>
              </a:rPr>
            </a:br>
            <a:r>
              <a:rPr lang="en-US" sz="4800" b="1" i="0" dirty="0">
                <a:solidFill>
                  <a:srgbClr val="FF0000"/>
                </a:solidFill>
                <a:effectLst/>
                <a:latin typeface="arial" panose="020B0604020202020204" pitchFamily="34" charset="0"/>
              </a:rPr>
              <a:t>All I want to do</a:t>
            </a:r>
            <a:r>
              <a:rPr lang="el-GR" sz="4800" b="1" i="0" dirty="0">
                <a:solidFill>
                  <a:srgbClr val="FF0000"/>
                </a:solidFill>
                <a:effectLst/>
                <a:latin typeface="arial" panose="020B0604020202020204" pitchFamily="34" charset="0"/>
              </a:rPr>
              <a:t> … </a:t>
            </a:r>
            <a:r>
              <a:rPr lang="en-US" sz="4800" b="1" i="0" dirty="0">
                <a:solidFill>
                  <a:srgbClr val="FF0000"/>
                </a:solidFill>
                <a:effectLst/>
                <a:latin typeface="arial" panose="020B0604020202020204" pitchFamily="34" charset="0"/>
              </a:rPr>
              <a:t>Is be more like me</a:t>
            </a:r>
            <a:endParaRPr lang="el-GR" b="1" dirty="0">
              <a:solidFill>
                <a:srgbClr val="FF000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ED4AA8AF-B233-47A9-9202-D597ADE28093}"/>
              </a:ext>
            </a:extLst>
          </p:cNvPr>
          <p:cNvSpPr>
            <a:spLocks noGrp="1"/>
          </p:cNvSpPr>
          <p:nvPr>
            <p:ph idx="1"/>
          </p:nvPr>
        </p:nvSpPr>
        <p:spPr>
          <a:xfrm>
            <a:off x="550863" y="1733908"/>
            <a:ext cx="5461748" cy="4615133"/>
          </a:xfrm>
        </p:spPr>
        <p:txBody>
          <a:bodyPr>
            <a:normAutofit fontScale="40000" lnSpcReduction="20000"/>
          </a:bodyPr>
          <a:lstStyle/>
          <a:p>
            <a:pPr marL="0" indent="0" algn="l">
              <a:lnSpc>
                <a:spcPct val="120000"/>
              </a:lnSpc>
              <a:spcBef>
                <a:spcPts val="0"/>
              </a:spcBef>
              <a:spcAft>
                <a:spcPts val="0"/>
              </a:spcAft>
              <a:buNone/>
            </a:pPr>
            <a:r>
              <a:rPr lang="en-US" sz="2800" b="0" i="0" dirty="0">
                <a:solidFill>
                  <a:schemeClr val="tx1"/>
                </a:solidFill>
                <a:effectLst/>
                <a:latin typeface="arial" panose="020B0604020202020204" pitchFamily="34" charset="0"/>
              </a:rPr>
              <a:t> </a:t>
            </a:r>
            <a:r>
              <a:rPr lang="en-US" sz="4500" b="0" i="0" dirty="0">
                <a:solidFill>
                  <a:schemeClr val="tx1"/>
                </a:solidFill>
                <a:effectLst/>
                <a:latin typeface="arial" panose="020B0604020202020204" pitchFamily="34" charset="0"/>
              </a:rPr>
              <a:t>I'm tired of being what you want me to be</a:t>
            </a:r>
            <a:endParaRPr lang="el-GR" sz="4500" b="0" i="0" dirty="0">
              <a:solidFill>
                <a:schemeClr val="tx1"/>
              </a:solidFill>
              <a:effectLst/>
              <a:latin typeface="arial" panose="020B0604020202020204" pitchFamily="34" charset="0"/>
            </a:endParaRPr>
          </a:p>
          <a:p>
            <a:pPr marL="0" indent="0" algn="l">
              <a:lnSpc>
                <a:spcPct val="120000"/>
              </a:lnSpc>
              <a:spcBef>
                <a:spcPts val="0"/>
              </a:spcBef>
              <a:spcAft>
                <a:spcPts val="0"/>
              </a:spcAft>
              <a:buNone/>
            </a:pPr>
            <a:r>
              <a:rPr lang="en-US" sz="4300" b="0" i="0" dirty="0">
                <a:solidFill>
                  <a:schemeClr val="tx1"/>
                </a:solidFill>
                <a:effectLst/>
                <a:latin typeface="arial" panose="020B0604020202020204" pitchFamily="34" charset="0"/>
              </a:rPr>
              <a:t>Feeling so faithless, lost under the surface</a:t>
            </a:r>
            <a:br>
              <a:rPr lang="en-US" sz="4300" b="0" i="0" dirty="0">
                <a:solidFill>
                  <a:schemeClr val="tx1"/>
                </a:solidFill>
                <a:effectLst/>
                <a:latin typeface="arial" panose="020B0604020202020204" pitchFamily="34" charset="0"/>
              </a:rPr>
            </a:br>
            <a:r>
              <a:rPr lang="en-US" sz="4300" b="1" i="0" dirty="0">
                <a:solidFill>
                  <a:srgbClr val="FF0000"/>
                </a:solidFill>
                <a:effectLst/>
                <a:latin typeface="arial" panose="020B0604020202020204" pitchFamily="34" charset="0"/>
              </a:rPr>
              <a:t>Don't know what you're expecting of me</a:t>
            </a:r>
            <a:br>
              <a:rPr lang="en-US" sz="4300" b="0" i="0" dirty="0">
                <a:solidFill>
                  <a:schemeClr val="tx1"/>
                </a:solidFill>
                <a:effectLst/>
                <a:latin typeface="arial" panose="020B0604020202020204" pitchFamily="34" charset="0"/>
              </a:rPr>
            </a:br>
            <a:r>
              <a:rPr lang="en-US" sz="4300" b="0" i="0" dirty="0">
                <a:solidFill>
                  <a:schemeClr val="tx1"/>
                </a:solidFill>
                <a:effectLst/>
                <a:latin typeface="arial" panose="020B0604020202020204" pitchFamily="34" charset="0"/>
              </a:rPr>
              <a:t>Put under the pressure of walking in your shoes</a:t>
            </a:r>
          </a:p>
          <a:p>
            <a:pPr marL="0" indent="0" algn="l">
              <a:buNone/>
            </a:pPr>
            <a:r>
              <a:rPr lang="en-US" sz="4300" b="1" i="0" dirty="0">
                <a:solidFill>
                  <a:srgbClr val="FF0000"/>
                </a:solidFill>
                <a:effectLst/>
                <a:latin typeface="arial" panose="020B0604020202020204" pitchFamily="34" charset="0"/>
              </a:rPr>
              <a:t>Every step that I take is another mistake to you</a:t>
            </a:r>
            <a:br>
              <a:rPr lang="en-US" sz="4300" b="0" i="0" dirty="0">
                <a:solidFill>
                  <a:schemeClr val="tx1"/>
                </a:solidFill>
                <a:effectLst/>
                <a:latin typeface="arial" panose="020B0604020202020204" pitchFamily="34" charset="0"/>
              </a:rPr>
            </a:br>
            <a:r>
              <a:rPr lang="en-US" sz="4300" b="0" i="0" dirty="0">
                <a:solidFill>
                  <a:schemeClr val="tx1"/>
                </a:solidFill>
                <a:effectLst/>
                <a:latin typeface="arial" panose="020B0604020202020204" pitchFamily="34" charset="0"/>
              </a:rPr>
              <a:t>(Caught in the undertow, just caught in the undertow)</a:t>
            </a:r>
          </a:p>
          <a:p>
            <a:pPr marL="0" indent="0" algn="l">
              <a:buNone/>
            </a:pPr>
            <a:r>
              <a:rPr lang="en-US" sz="4300" b="0" i="0" dirty="0">
                <a:solidFill>
                  <a:schemeClr val="tx1"/>
                </a:solidFill>
                <a:effectLst/>
                <a:latin typeface="arial" panose="020B0604020202020204" pitchFamily="34" charset="0"/>
              </a:rPr>
              <a:t>I've become so numb</a:t>
            </a:r>
            <a:br>
              <a:rPr lang="en-US" sz="4300" b="0" i="0" dirty="0">
                <a:solidFill>
                  <a:schemeClr val="tx1"/>
                </a:solidFill>
                <a:effectLst/>
                <a:latin typeface="arial" panose="020B0604020202020204" pitchFamily="34" charset="0"/>
              </a:rPr>
            </a:br>
            <a:r>
              <a:rPr lang="en-US" sz="4300" b="0" i="0" dirty="0">
                <a:solidFill>
                  <a:schemeClr val="tx1"/>
                </a:solidFill>
                <a:effectLst/>
                <a:latin typeface="arial" panose="020B0604020202020204" pitchFamily="34" charset="0"/>
              </a:rPr>
              <a:t>I can't feel you there</a:t>
            </a:r>
            <a:br>
              <a:rPr lang="en-US" sz="4300" b="0" i="0" dirty="0">
                <a:solidFill>
                  <a:schemeClr val="tx1"/>
                </a:solidFill>
                <a:effectLst/>
                <a:latin typeface="arial" panose="020B0604020202020204" pitchFamily="34" charset="0"/>
              </a:rPr>
            </a:br>
            <a:r>
              <a:rPr lang="en-US" sz="4300" b="0" i="0" dirty="0">
                <a:solidFill>
                  <a:schemeClr val="tx1"/>
                </a:solidFill>
                <a:effectLst/>
                <a:latin typeface="arial" panose="020B0604020202020204" pitchFamily="34" charset="0"/>
              </a:rPr>
              <a:t>Become so tired</a:t>
            </a:r>
            <a:br>
              <a:rPr lang="en-US" sz="4300" b="0" i="0" dirty="0">
                <a:solidFill>
                  <a:schemeClr val="tx1"/>
                </a:solidFill>
                <a:effectLst/>
                <a:latin typeface="arial" panose="020B0604020202020204" pitchFamily="34" charset="0"/>
              </a:rPr>
            </a:br>
            <a:r>
              <a:rPr lang="en-US" sz="4300" b="0" i="0" dirty="0">
                <a:solidFill>
                  <a:schemeClr val="tx1"/>
                </a:solidFill>
                <a:effectLst/>
                <a:latin typeface="arial" panose="020B0604020202020204" pitchFamily="34" charset="0"/>
              </a:rPr>
              <a:t>So much more aware</a:t>
            </a:r>
          </a:p>
          <a:p>
            <a:pPr marL="0" indent="0" algn="l">
              <a:buNone/>
            </a:pPr>
            <a:r>
              <a:rPr lang="en-US" sz="4300" b="0" i="0" dirty="0">
                <a:solidFill>
                  <a:schemeClr val="tx1"/>
                </a:solidFill>
                <a:effectLst/>
                <a:latin typeface="arial" panose="020B0604020202020204" pitchFamily="34" charset="0"/>
              </a:rPr>
              <a:t>I'm becoming this</a:t>
            </a:r>
            <a:br>
              <a:rPr lang="en-US" sz="4300" b="0" i="0" dirty="0">
                <a:solidFill>
                  <a:schemeClr val="tx1"/>
                </a:solidFill>
                <a:effectLst/>
                <a:latin typeface="arial" panose="020B0604020202020204" pitchFamily="34" charset="0"/>
              </a:rPr>
            </a:br>
            <a:r>
              <a:rPr lang="en-US" sz="4300" b="1" i="0" dirty="0">
                <a:solidFill>
                  <a:srgbClr val="FF0000"/>
                </a:solidFill>
                <a:effectLst/>
                <a:latin typeface="arial" panose="020B0604020202020204" pitchFamily="34" charset="0"/>
              </a:rPr>
              <a:t>All I want to do</a:t>
            </a:r>
            <a:br>
              <a:rPr lang="en-US" sz="4300" b="1" i="0" dirty="0">
                <a:solidFill>
                  <a:srgbClr val="FF0000"/>
                </a:solidFill>
                <a:effectLst/>
                <a:latin typeface="arial" panose="020B0604020202020204" pitchFamily="34" charset="0"/>
              </a:rPr>
            </a:br>
            <a:r>
              <a:rPr lang="en-US" sz="4300" b="1" i="0" dirty="0">
                <a:solidFill>
                  <a:srgbClr val="FF0000"/>
                </a:solidFill>
                <a:effectLst/>
                <a:latin typeface="arial" panose="020B0604020202020204" pitchFamily="34" charset="0"/>
              </a:rPr>
              <a:t>Is be more like me</a:t>
            </a:r>
            <a:br>
              <a:rPr lang="en-US" sz="4300" b="0" i="0" dirty="0">
                <a:solidFill>
                  <a:schemeClr val="tx1"/>
                </a:solidFill>
                <a:effectLst/>
                <a:latin typeface="arial" panose="020B0604020202020204" pitchFamily="34" charset="0"/>
              </a:rPr>
            </a:br>
            <a:r>
              <a:rPr lang="en-US" sz="4300" b="1" i="0" dirty="0">
                <a:solidFill>
                  <a:srgbClr val="FF0000"/>
                </a:solidFill>
                <a:effectLst/>
                <a:latin typeface="arial" panose="020B0604020202020204" pitchFamily="34" charset="0"/>
              </a:rPr>
              <a:t>And be less like you</a:t>
            </a:r>
          </a:p>
        </p:txBody>
      </p:sp>
      <p:sp>
        <p:nvSpPr>
          <p:cNvPr id="4" name="Θέση υποσέλιδου 3">
            <a:extLst>
              <a:ext uri="{FF2B5EF4-FFF2-40B4-BE49-F238E27FC236}">
                <a16:creationId xmlns:a16="http://schemas.microsoft.com/office/drawing/2014/main" id="{35FFC43F-42C5-4001-A912-CF925E24D077}"/>
              </a:ext>
            </a:extLst>
          </p:cNvPr>
          <p:cNvSpPr>
            <a:spLocks noGrp="1"/>
          </p:cNvSpPr>
          <p:nvPr>
            <p:ph type="ftr" sz="quarter" idx="11"/>
          </p:nvPr>
        </p:nvSpPr>
        <p:spPr/>
        <p:txBody>
          <a:bodyPr/>
          <a:lstStyle/>
          <a:p>
            <a:r>
              <a:rPr lang="el-GR"/>
              <a:t>1ο ΓΕ.Λ. ΝΕΑΣ ΙΩΝΙΑΣ                          03/2021</a:t>
            </a:r>
            <a:endParaRPr lang="en-US"/>
          </a:p>
        </p:txBody>
      </p:sp>
      <p:sp>
        <p:nvSpPr>
          <p:cNvPr id="5" name="TextBox 4">
            <a:extLst>
              <a:ext uri="{FF2B5EF4-FFF2-40B4-BE49-F238E27FC236}">
                <a16:creationId xmlns:a16="http://schemas.microsoft.com/office/drawing/2014/main" id="{A6389A92-0F0D-4D35-9028-39A6C91D6373}"/>
              </a:ext>
            </a:extLst>
          </p:cNvPr>
          <p:cNvSpPr txBox="1"/>
          <p:nvPr/>
        </p:nvSpPr>
        <p:spPr>
          <a:xfrm>
            <a:off x="6314536" y="2120295"/>
            <a:ext cx="5326601" cy="2585323"/>
          </a:xfrm>
          <a:prstGeom prst="rect">
            <a:avLst/>
          </a:prstGeom>
          <a:noFill/>
        </p:spPr>
        <p:txBody>
          <a:bodyPr wrap="square" rtlCol="0">
            <a:spAutoFit/>
          </a:bodyPr>
          <a:lstStyle/>
          <a:p>
            <a:pPr algn="l"/>
            <a:r>
              <a:rPr lang="en-US" sz="1800" b="0" i="0" dirty="0">
                <a:solidFill>
                  <a:schemeClr val="tx1"/>
                </a:solidFill>
                <a:effectLst/>
                <a:latin typeface="arial" panose="020B0604020202020204" pitchFamily="34" charset="0"/>
              </a:rPr>
              <a:t>Can't you see that you're smothering me</a:t>
            </a:r>
            <a:br>
              <a:rPr lang="en-US" sz="1800" b="0" i="0" dirty="0">
                <a:solidFill>
                  <a:schemeClr val="tx1"/>
                </a:solidFill>
                <a:effectLst/>
                <a:latin typeface="arial" panose="020B0604020202020204" pitchFamily="34" charset="0"/>
              </a:rPr>
            </a:br>
            <a:r>
              <a:rPr lang="en-US" sz="1800" b="0" i="0" dirty="0">
                <a:solidFill>
                  <a:schemeClr val="tx1"/>
                </a:solidFill>
                <a:effectLst/>
                <a:latin typeface="arial" panose="020B0604020202020204" pitchFamily="34" charset="0"/>
              </a:rPr>
              <a:t>Holding too tightly, afraid to lose control?</a:t>
            </a:r>
            <a:br>
              <a:rPr lang="en-US" sz="1800" b="0" i="0" dirty="0">
                <a:solidFill>
                  <a:schemeClr val="tx1"/>
                </a:solidFill>
                <a:effectLst/>
                <a:latin typeface="arial" panose="020B0604020202020204" pitchFamily="34" charset="0"/>
              </a:rPr>
            </a:br>
            <a:r>
              <a:rPr lang="en-US" sz="1800" b="0" i="0" dirty="0">
                <a:solidFill>
                  <a:schemeClr val="tx1"/>
                </a:solidFill>
                <a:effectLst/>
                <a:latin typeface="arial" panose="020B0604020202020204" pitchFamily="34" charset="0"/>
              </a:rPr>
              <a:t>Cause everything that you thought I would be</a:t>
            </a:r>
            <a:br>
              <a:rPr lang="en-US" sz="1800" b="0" i="0" dirty="0">
                <a:solidFill>
                  <a:schemeClr val="tx1"/>
                </a:solidFill>
                <a:effectLst/>
                <a:latin typeface="arial" panose="020B0604020202020204" pitchFamily="34" charset="0"/>
              </a:rPr>
            </a:br>
            <a:r>
              <a:rPr lang="en-US" sz="1800" b="0" i="0" dirty="0">
                <a:solidFill>
                  <a:schemeClr val="tx1"/>
                </a:solidFill>
                <a:effectLst/>
                <a:latin typeface="arial" panose="020B0604020202020204" pitchFamily="34" charset="0"/>
              </a:rPr>
              <a:t>Has fallen apart right in front of you</a:t>
            </a:r>
          </a:p>
          <a:p>
            <a:pPr algn="l"/>
            <a:r>
              <a:rPr lang="en-US" sz="1800" b="0" i="0" dirty="0">
                <a:solidFill>
                  <a:schemeClr val="tx1"/>
                </a:solidFill>
                <a:effectLst/>
                <a:latin typeface="arial" panose="020B0604020202020204" pitchFamily="34" charset="0"/>
              </a:rPr>
              <a:t>Every step that I take is another mistake to you</a:t>
            </a:r>
            <a:br>
              <a:rPr lang="en-US" sz="1800" b="0" i="0" dirty="0">
                <a:solidFill>
                  <a:schemeClr val="tx1"/>
                </a:solidFill>
                <a:effectLst/>
                <a:latin typeface="arial" panose="020B0604020202020204" pitchFamily="34" charset="0"/>
              </a:rPr>
            </a:br>
            <a:r>
              <a:rPr lang="en-US" sz="1800" b="0" i="0" dirty="0">
                <a:solidFill>
                  <a:schemeClr val="tx1"/>
                </a:solidFill>
                <a:effectLst/>
                <a:latin typeface="arial" panose="020B0604020202020204" pitchFamily="34" charset="0"/>
              </a:rPr>
              <a:t>(Caught in the undertow, just caught in the undertow)</a:t>
            </a:r>
            <a:br>
              <a:rPr lang="en-US" sz="1800" b="0" i="0" dirty="0">
                <a:solidFill>
                  <a:schemeClr val="tx1"/>
                </a:solidFill>
                <a:effectLst/>
                <a:latin typeface="arial" panose="020B0604020202020204" pitchFamily="34" charset="0"/>
              </a:rPr>
            </a:br>
            <a:r>
              <a:rPr lang="en-US" sz="1800" b="0" i="0" dirty="0">
                <a:solidFill>
                  <a:schemeClr val="tx1"/>
                </a:solidFill>
                <a:effectLst/>
                <a:latin typeface="arial" panose="020B0604020202020204" pitchFamily="34" charset="0"/>
              </a:rPr>
              <a:t>And every second I waste is more than I can take</a:t>
            </a:r>
          </a:p>
          <a:p>
            <a:pPr algn="l"/>
            <a:r>
              <a:rPr lang="en-US" sz="1800" b="0" i="0" dirty="0">
                <a:solidFill>
                  <a:schemeClr val="tx1"/>
                </a:solidFill>
                <a:effectLst/>
                <a:latin typeface="arial" panose="020B0604020202020204" pitchFamily="34" charset="0"/>
              </a:rPr>
              <a:t>I've become so numb…</a:t>
            </a:r>
          </a:p>
        </p:txBody>
      </p:sp>
      <p:sp>
        <p:nvSpPr>
          <p:cNvPr id="6" name="TextBox 5">
            <a:extLst>
              <a:ext uri="{FF2B5EF4-FFF2-40B4-BE49-F238E27FC236}">
                <a16:creationId xmlns:a16="http://schemas.microsoft.com/office/drawing/2014/main" id="{F084CF46-4AF6-41C3-B432-DFB234F30B20}"/>
              </a:ext>
            </a:extLst>
          </p:cNvPr>
          <p:cNvSpPr txBox="1"/>
          <p:nvPr/>
        </p:nvSpPr>
        <p:spPr>
          <a:xfrm>
            <a:off x="5357004" y="5760555"/>
            <a:ext cx="6072996" cy="369332"/>
          </a:xfrm>
          <a:prstGeom prst="rect">
            <a:avLst/>
          </a:prstGeom>
          <a:noFill/>
        </p:spPr>
        <p:txBody>
          <a:bodyPr wrap="square" rtlCol="0">
            <a:spAutoFit/>
          </a:bodyPr>
          <a:lstStyle/>
          <a:p>
            <a:r>
              <a:rPr lang="el-GR" dirty="0"/>
              <a:t>Μουσικό Συγκρότημα: </a:t>
            </a:r>
            <a:r>
              <a:rPr lang="en-US" dirty="0" err="1"/>
              <a:t>Linkin</a:t>
            </a:r>
            <a:r>
              <a:rPr lang="en-US" dirty="0"/>
              <a:t> park</a:t>
            </a:r>
            <a:r>
              <a:rPr lang="el-GR" dirty="0"/>
              <a:t>:   </a:t>
            </a:r>
            <a:r>
              <a:rPr lang="en-US" dirty="0"/>
              <a:t> numb (</a:t>
            </a:r>
            <a:r>
              <a:rPr lang="el-GR" dirty="0"/>
              <a:t>μουδιασμένος)</a:t>
            </a:r>
          </a:p>
        </p:txBody>
      </p:sp>
      <p:sp>
        <p:nvSpPr>
          <p:cNvPr id="7" name="Θέση αριθμού διαφάνειας 6">
            <a:extLst>
              <a:ext uri="{FF2B5EF4-FFF2-40B4-BE49-F238E27FC236}">
                <a16:creationId xmlns:a16="http://schemas.microsoft.com/office/drawing/2014/main" id="{430FAA70-B069-4571-9A1A-AEBAC34DE8FF}"/>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58731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5EF713-3191-4ED5-BABE-CDF4AD0465F5}"/>
              </a:ext>
            </a:extLst>
          </p:cNvPr>
          <p:cNvSpPr>
            <a:spLocks noGrp="1"/>
          </p:cNvSpPr>
          <p:nvPr>
            <p:ph type="title"/>
          </p:nvPr>
        </p:nvSpPr>
        <p:spPr>
          <a:xfrm>
            <a:off x="550200" y="303260"/>
            <a:ext cx="11091600" cy="717463"/>
          </a:xfrm>
        </p:spPr>
        <p:txBody>
          <a:bodyPr>
            <a:normAutofit fontScale="90000"/>
          </a:bodyPr>
          <a:lstStyle/>
          <a:p>
            <a:pPr algn="ctr"/>
            <a:r>
              <a:rPr lang="el-GR" sz="2700" kern="1200" dirty="0">
                <a:effectLst/>
                <a:latin typeface="Arial" panose="020B0604020202020204" pitchFamily="34" charset="0"/>
                <a:ea typeface="Times New Roman" panose="02020603050405020304" pitchFamily="18" charset="0"/>
                <a:cs typeface="Arial" panose="020B0604020202020204" pitchFamily="34" charset="0"/>
              </a:rPr>
              <a:t>Ναι…ναι ξέρω: Όλοι είμαστε ενάντια στον εκφοβισμό! Τι συμβαίνει όμως όταν προβάλλεται ως «πλάκα»;;;</a:t>
            </a:r>
            <a:br>
              <a:rPr lang="el-GR" sz="2700" dirty="0">
                <a:effectLst/>
                <a:latin typeface="Arial" panose="020B0604020202020204" pitchFamily="34" charset="0"/>
                <a:ea typeface="Calibri" panose="020F0502020204030204" pitchFamily="34" charset="0"/>
                <a:cs typeface="Arial" panose="020B0604020202020204" pitchFamily="34" charset="0"/>
              </a:rPr>
            </a:br>
            <a:r>
              <a:rPr lang="el-GR" sz="2800" dirty="0">
                <a:effectLst/>
                <a:latin typeface="Arial" panose="020B0604020202020204" pitchFamily="34" charset="0"/>
                <a:ea typeface="Times New Roman" panose="02020603050405020304" pitchFamily="18" charset="0"/>
                <a:cs typeface="Arial" panose="020B0604020202020204" pitchFamily="34" charset="0"/>
              </a:rPr>
              <a:t>Πλάκα κάνουμε… πλάκα, χαβαλέ ή καλαμπούρι.</a:t>
            </a:r>
            <a:endParaRPr lang="el-GR" sz="2800"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89A06BE3-3076-419C-B627-E32150E1FC3A}"/>
              </a:ext>
            </a:extLst>
          </p:cNvPr>
          <p:cNvSpPr>
            <a:spLocks noGrp="1"/>
          </p:cNvSpPr>
          <p:nvPr>
            <p:ph idx="1"/>
          </p:nvPr>
        </p:nvSpPr>
        <p:spPr>
          <a:xfrm>
            <a:off x="615429" y="1793075"/>
            <a:ext cx="11090274" cy="3029092"/>
          </a:xfrm>
        </p:spPr>
        <p:txBody>
          <a:bodyPr>
            <a:normAutofit/>
          </a:bodyPr>
          <a:lstStyle/>
          <a:p>
            <a:r>
              <a:rPr lang="el-GR" i="1" dirty="0">
                <a:effectLst/>
                <a:latin typeface="Arial" panose="020B0604020202020204" pitchFamily="34" charset="0"/>
                <a:ea typeface="Times New Roman" panose="02020603050405020304" pitchFamily="18" charset="0"/>
                <a:cs typeface="Arial" panose="020B0604020202020204" pitchFamily="34" charset="0"/>
              </a:rPr>
              <a:t>«</a:t>
            </a:r>
            <a:r>
              <a:rPr lang="el-GR" b="1" i="1" dirty="0">
                <a:effectLst/>
                <a:latin typeface="Arial" panose="020B0604020202020204" pitchFamily="34" charset="0"/>
                <a:ea typeface="Times New Roman" panose="02020603050405020304" pitchFamily="18" charset="0"/>
                <a:cs typeface="Arial" panose="020B0604020202020204" pitchFamily="34" charset="0"/>
              </a:rPr>
              <a:t>Τι κοιτάς ρε βλάκα; Δεν σου έχω πει εμένα να μην με κοιτάς;»</a:t>
            </a:r>
          </a:p>
          <a:p>
            <a:r>
              <a:rPr lang="el-GR" b="1" i="1" dirty="0">
                <a:effectLst/>
                <a:latin typeface="Arial" panose="020B0604020202020204" pitchFamily="34" charset="0"/>
                <a:ea typeface="Times New Roman" panose="02020603050405020304" pitchFamily="18" charset="0"/>
                <a:cs typeface="Arial" panose="020B0604020202020204" pitchFamily="34" charset="0"/>
              </a:rPr>
              <a:t>«Κοιτάχτε τη ρε αυτή πώς είναι: αν τη δει στην παραλία η </a:t>
            </a:r>
            <a:r>
              <a:rPr lang="el-GR" b="1" i="1" dirty="0" err="1">
                <a:effectLst/>
                <a:latin typeface="Arial" panose="020B0604020202020204" pitchFamily="34" charset="0"/>
                <a:ea typeface="Times New Roman" panose="02020603050405020304" pitchFamily="18" charset="0"/>
                <a:cs typeface="Arial" panose="020B0604020202020204" pitchFamily="34" charset="0"/>
              </a:rPr>
              <a:t>greenpeace</a:t>
            </a:r>
            <a:r>
              <a:rPr lang="el-GR" b="1" i="1" dirty="0">
                <a:effectLst/>
                <a:latin typeface="Arial" panose="020B0604020202020204" pitchFamily="34" charset="0"/>
                <a:ea typeface="Times New Roman" panose="02020603050405020304" pitchFamily="18" charset="0"/>
                <a:cs typeface="Arial" panose="020B0604020202020204" pitchFamily="34" charset="0"/>
              </a:rPr>
              <a:t> θα την περάσει για φάλαινα και θα την σπρώξει μες στη θάλασσα…»</a:t>
            </a:r>
          </a:p>
          <a:p>
            <a:r>
              <a:rPr lang="el-GR" i="1" dirty="0">
                <a:effectLst/>
                <a:latin typeface="Arial" panose="020B0604020202020204" pitchFamily="34" charset="0"/>
                <a:ea typeface="Times New Roman" panose="02020603050405020304" pitchFamily="18" charset="0"/>
                <a:cs typeface="Arial" panose="020B0604020202020204" pitchFamily="34" charset="0"/>
              </a:rPr>
              <a:t>«</a:t>
            </a:r>
            <a:r>
              <a:rPr lang="el-GR" b="1" i="1" dirty="0">
                <a:effectLst/>
                <a:latin typeface="Arial" panose="020B0604020202020204" pitchFamily="34" charset="0"/>
                <a:ea typeface="Times New Roman" panose="02020603050405020304" pitchFamily="18" charset="0"/>
                <a:cs typeface="Arial" panose="020B0604020202020204" pitchFamily="34" charset="0"/>
              </a:rPr>
              <a:t>Την είδατε τι φόραγε πάλι σήμερα στο σχολείο; ‘</a:t>
            </a:r>
            <a:r>
              <a:rPr lang="el-GR" b="1" i="1" dirty="0" err="1">
                <a:effectLst/>
                <a:latin typeface="Arial" panose="020B0604020202020204" pitchFamily="34" charset="0"/>
                <a:ea typeface="Times New Roman" panose="02020603050405020304" pitchFamily="18" charset="0"/>
                <a:cs typeface="Arial" panose="020B0604020202020204" pitchFamily="34" charset="0"/>
              </a:rPr>
              <a:t>Ντάξει</a:t>
            </a:r>
            <a:r>
              <a:rPr lang="el-GR" b="1" i="1" dirty="0">
                <a:effectLst/>
                <a:latin typeface="Arial" panose="020B0604020202020204" pitchFamily="34" charset="0"/>
                <a:ea typeface="Times New Roman" panose="02020603050405020304" pitchFamily="18" charset="0"/>
                <a:cs typeface="Arial" panose="020B0604020202020204" pitchFamily="34" charset="0"/>
              </a:rPr>
              <a:t>, τελείως </a:t>
            </a:r>
            <a:r>
              <a:rPr lang="el-GR" b="1" i="1" dirty="0" err="1">
                <a:effectLst/>
                <a:latin typeface="Arial" panose="020B0604020202020204" pitchFamily="34" charset="0"/>
                <a:ea typeface="Times New Roman" panose="02020603050405020304" pitchFamily="18" charset="0"/>
                <a:cs typeface="Arial" panose="020B0604020202020204" pitchFamily="34" charset="0"/>
              </a:rPr>
              <a:t>fail</a:t>
            </a:r>
            <a:r>
              <a:rPr lang="el-GR" b="1" i="1" dirty="0">
                <a:effectLst/>
                <a:latin typeface="Arial" panose="020B0604020202020204" pitchFamily="34" charset="0"/>
                <a:ea typeface="Times New Roman" panose="02020603050405020304" pitchFamily="18" charset="0"/>
                <a:cs typeface="Arial" panose="020B0604020202020204" pitchFamily="34" charset="0"/>
              </a:rPr>
              <a:t> το άτομο…»</a:t>
            </a:r>
            <a:endParaRPr lang="el-GR" b="1" dirty="0">
              <a:effectLst/>
              <a:latin typeface="Arial" panose="020B0604020202020204" pitchFamily="34" charset="0"/>
              <a:ea typeface="Calibri" panose="020F0502020204030204" pitchFamily="34" charset="0"/>
              <a:cs typeface="Arial" panose="020B0604020202020204" pitchFamily="34" charset="0"/>
            </a:endParaRPr>
          </a:p>
          <a:p>
            <a:endParaRPr lang="el-GR" dirty="0"/>
          </a:p>
        </p:txBody>
      </p:sp>
      <p:sp>
        <p:nvSpPr>
          <p:cNvPr id="4" name="Θέση υποσέλιδου 3">
            <a:extLst>
              <a:ext uri="{FF2B5EF4-FFF2-40B4-BE49-F238E27FC236}">
                <a16:creationId xmlns:a16="http://schemas.microsoft.com/office/drawing/2014/main" id="{53A9C626-0B15-43FD-B442-05F3CFA2C5B7}"/>
              </a:ext>
            </a:extLst>
          </p:cNvPr>
          <p:cNvSpPr>
            <a:spLocks noGrp="1"/>
          </p:cNvSpPr>
          <p:nvPr>
            <p:ph type="ftr" sz="quarter" idx="11"/>
          </p:nvPr>
        </p:nvSpPr>
        <p:spPr/>
        <p:txBody>
          <a:bodyPr/>
          <a:lstStyle/>
          <a:p>
            <a:r>
              <a:rPr lang="el-GR"/>
              <a:t>1ο ΓΕ.Λ. ΝΕΑΣ ΙΩΝΙΑΣ                          03/2021</a:t>
            </a:r>
            <a:endParaRPr lang="en-US"/>
          </a:p>
        </p:txBody>
      </p:sp>
      <p:pic>
        <p:nvPicPr>
          <p:cNvPr id="6" name="Εικόνα 5">
            <a:extLst>
              <a:ext uri="{FF2B5EF4-FFF2-40B4-BE49-F238E27FC236}">
                <a16:creationId xmlns:a16="http://schemas.microsoft.com/office/drawing/2014/main" id="{8D851236-F5F9-4CE0-9506-43A62633FBA2}"/>
              </a:ext>
            </a:extLst>
          </p:cNvPr>
          <p:cNvPicPr>
            <a:picLocks noChangeAspect="1"/>
          </p:cNvPicPr>
          <p:nvPr/>
        </p:nvPicPr>
        <p:blipFill>
          <a:blip r:embed="rId2"/>
          <a:stretch>
            <a:fillRect/>
          </a:stretch>
        </p:blipFill>
        <p:spPr>
          <a:xfrm>
            <a:off x="7254815" y="3939429"/>
            <a:ext cx="3997804" cy="2615311"/>
          </a:xfrm>
          <a:prstGeom prst="rect">
            <a:avLst/>
          </a:prstGeom>
        </p:spPr>
      </p:pic>
      <p:sp>
        <p:nvSpPr>
          <p:cNvPr id="5" name="Θέση αριθμού διαφάνειας 4">
            <a:extLst>
              <a:ext uri="{FF2B5EF4-FFF2-40B4-BE49-F238E27FC236}">
                <a16:creationId xmlns:a16="http://schemas.microsoft.com/office/drawing/2014/main" id="{2BC92114-5F80-484B-B413-8CF4CE7FF681}"/>
              </a:ext>
            </a:extLst>
          </p:cNvPr>
          <p:cNvSpPr>
            <a:spLocks noGrp="1"/>
          </p:cNvSpPr>
          <p:nvPr>
            <p:ph type="sldNum" sz="quarter" idx="12"/>
          </p:nvPr>
        </p:nvSpPr>
        <p:spPr/>
        <p:txBody>
          <a:bodyPr/>
          <a:lstStyle/>
          <a:p>
            <a:fld id="{DBA1B0FB-D917-4C8C-928F-313BD683BF39}" type="slidenum">
              <a:rPr lang="en-US" smtClean="0"/>
              <a:t>4</a:t>
            </a:fld>
            <a:endParaRPr lang="en-US"/>
          </a:p>
        </p:txBody>
      </p:sp>
    </p:spTree>
    <p:extLst>
      <p:ext uri="{BB962C8B-B14F-4D97-AF65-F5344CB8AC3E}">
        <p14:creationId xmlns:p14="http://schemas.microsoft.com/office/powerpoint/2010/main" val="90945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D86D4-66B5-4D07-99E2-5B06FB507012}"/>
              </a:ext>
            </a:extLst>
          </p:cNvPr>
          <p:cNvSpPr>
            <a:spLocks noGrp="1"/>
          </p:cNvSpPr>
          <p:nvPr>
            <p:ph type="title"/>
          </p:nvPr>
        </p:nvSpPr>
        <p:spPr>
          <a:xfrm>
            <a:off x="692150" y="181155"/>
            <a:ext cx="11091600" cy="629728"/>
          </a:xfrm>
        </p:spPr>
        <p:txBody>
          <a:bodyPr>
            <a:normAutofit fontScale="90000"/>
          </a:bodyPr>
          <a:lstStyle/>
          <a:p>
            <a:pPr algn="ctr"/>
            <a:r>
              <a:rPr lang="el-GR" sz="2200" dirty="0">
                <a:effectLst/>
                <a:latin typeface="Times New Roman" panose="02020603050405020304" pitchFamily="18" charset="0"/>
                <a:ea typeface="Times New Roman" panose="02020603050405020304" pitchFamily="18" charset="0"/>
                <a:cs typeface="Times New Roman" panose="02020603050405020304" pitchFamily="18" charset="0"/>
              </a:rPr>
              <a:t>Πότε  η πλάκα σταματάει να είναι πλάκα και γίνεται εκφοβισμός;;;</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1B3B1270-5180-40E8-90A9-60E0C62ECBDE}"/>
              </a:ext>
            </a:extLst>
          </p:cNvPr>
          <p:cNvSpPr>
            <a:spLocks noGrp="1"/>
          </p:cNvSpPr>
          <p:nvPr>
            <p:ph idx="1"/>
          </p:nvPr>
        </p:nvSpPr>
        <p:spPr>
          <a:xfrm>
            <a:off x="408250" y="664234"/>
            <a:ext cx="11090274" cy="6012612"/>
          </a:xfrm>
        </p:spPr>
        <p:txBody>
          <a:bodyPr>
            <a:normAutofit fontScale="62500" lnSpcReduction="20000"/>
          </a:bodyPr>
          <a:lstStyle/>
          <a:p>
            <a:pPr>
              <a:lnSpc>
                <a:spcPct val="107000"/>
              </a:lnSpc>
              <a:spcAft>
                <a:spcPts val="800"/>
              </a:spcAft>
            </a:pPr>
            <a:r>
              <a:rPr lang="el-GR" sz="2600" dirty="0">
                <a:effectLst/>
                <a:latin typeface="Arial" panose="020B0604020202020204" pitchFamily="34" charset="0"/>
                <a:ea typeface="Times New Roman" panose="02020603050405020304" pitchFamily="18" charset="0"/>
                <a:cs typeface="Arial" panose="020B0604020202020204" pitchFamily="34" charset="0"/>
              </a:rPr>
              <a:t>Η πλάκα - αστεϊσμός γίνεται μεταξύ  φίλων και προϋποθέτει αμοιβαιότητα.</a:t>
            </a:r>
          </a:p>
          <a:p>
            <a:pPr marL="3941763" indent="0">
              <a:lnSpc>
                <a:spcPct val="107000"/>
              </a:lnSpc>
              <a:spcAft>
                <a:spcPts val="800"/>
              </a:spcAft>
              <a:buNone/>
            </a:pPr>
            <a:r>
              <a:rPr lang="el-GR" sz="2600" dirty="0">
                <a:effectLst/>
                <a:latin typeface="Arial" panose="020B0604020202020204" pitchFamily="34" charset="0"/>
                <a:ea typeface="Times New Roman" panose="02020603050405020304" pitchFamily="18" charset="0"/>
                <a:cs typeface="Arial" panose="020B0604020202020204" pitchFamily="34" charset="0"/>
              </a:rPr>
              <a:t>Μπορεί ακόμη και μια από τις προσβλητικές φράσεις που ακούστηκαν, αν την ακούσω από έναν φίλο μου να μην με πονέσει. Και αν με πονέσει μπορώ να πω στον φίλο μου πώς  ένιωσα και να του ζητήσω να μην το ξανακάνει</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el-GR" sz="3200" dirty="0">
                <a:effectLst/>
                <a:latin typeface="Arial" panose="020B0604020202020204" pitchFamily="34" charset="0"/>
                <a:ea typeface="Calibri" panose="020F0502020204030204" pitchFamily="34" charset="0"/>
                <a:cs typeface="Arial" panose="020B0604020202020204" pitchFamily="34" charset="0"/>
              </a:rPr>
              <a:t>Όμως …….. όταν η «πλάκα» με κάνει να αισθάνομαι</a:t>
            </a:r>
          </a:p>
          <a:p>
            <a:pPr marL="1431925" indent="0">
              <a:lnSpc>
                <a:spcPct val="107000"/>
              </a:lnSpc>
              <a:buSzPts val="1000"/>
              <a:tabLst>
                <a:tab pos="457200" algn="l"/>
              </a:tabLst>
            </a:pPr>
            <a:r>
              <a:rPr lang="el-GR" sz="3200" dirty="0">
                <a:effectLst/>
                <a:latin typeface="Arial" panose="020B0604020202020204" pitchFamily="34" charset="0"/>
                <a:ea typeface="Times New Roman" panose="02020603050405020304" pitchFamily="18" charset="0"/>
                <a:cs typeface="Arial" panose="020B0604020202020204" pitchFamily="34" charset="0"/>
              </a:rPr>
              <a:t> Πόνο</a:t>
            </a:r>
          </a:p>
          <a:p>
            <a:pPr marL="1431925" indent="0">
              <a:lnSpc>
                <a:spcPct val="107000"/>
              </a:lnSpc>
              <a:buSzPts val="1000"/>
              <a:tabLst>
                <a:tab pos="457200" algn="l"/>
              </a:tabLst>
            </a:pPr>
            <a:r>
              <a:rPr lang="el-GR" sz="3200" dirty="0">
                <a:latin typeface="Arial" panose="020B0604020202020204" pitchFamily="34" charset="0"/>
                <a:ea typeface="Times New Roman" panose="02020603050405020304" pitchFamily="18" charset="0"/>
                <a:cs typeface="Arial" panose="020B0604020202020204" pitchFamily="34" charset="0"/>
              </a:rPr>
              <a:t> Ν</a:t>
            </a:r>
            <a:r>
              <a:rPr lang="el-GR" sz="3200" dirty="0">
                <a:effectLst/>
                <a:latin typeface="Arial" panose="020B0604020202020204" pitchFamily="34" charset="0"/>
                <a:ea typeface="Times New Roman" panose="02020603050405020304" pitchFamily="18" charset="0"/>
                <a:cs typeface="Arial" panose="020B0604020202020204" pitchFamily="34" charset="0"/>
              </a:rPr>
              <a:t>τροπή </a:t>
            </a:r>
          </a:p>
          <a:p>
            <a:pPr marL="1431925" indent="0">
              <a:lnSpc>
                <a:spcPct val="107000"/>
              </a:lnSpc>
              <a:buSzPts val="1000"/>
              <a:tabLst>
                <a:tab pos="457200" algn="l"/>
              </a:tabLst>
            </a:pPr>
            <a:r>
              <a:rPr lang="el-GR" sz="3200" dirty="0">
                <a:effectLst/>
                <a:latin typeface="Arial" panose="020B0604020202020204" pitchFamily="34" charset="0"/>
                <a:ea typeface="Times New Roman" panose="02020603050405020304" pitchFamily="18" charset="0"/>
                <a:cs typeface="Arial" panose="020B0604020202020204" pitchFamily="34" charset="0"/>
              </a:rPr>
              <a:t> Ενοχή</a:t>
            </a:r>
          </a:p>
          <a:p>
            <a:pPr marL="1431925" indent="0">
              <a:lnSpc>
                <a:spcPct val="107000"/>
              </a:lnSpc>
              <a:buSzPts val="1000"/>
              <a:tabLst>
                <a:tab pos="457200" algn="l"/>
              </a:tabLst>
            </a:pPr>
            <a:r>
              <a:rPr lang="el-GR" sz="3200" dirty="0">
                <a:effectLst/>
                <a:latin typeface="Arial" panose="020B0604020202020204" pitchFamily="34" charset="0"/>
                <a:ea typeface="Times New Roman" panose="02020603050405020304" pitchFamily="18" charset="0"/>
                <a:cs typeface="Arial" panose="020B0604020202020204" pitchFamily="34" charset="0"/>
              </a:rPr>
              <a:t> Φόβο</a:t>
            </a:r>
          </a:p>
          <a:p>
            <a:pPr marL="1431925" indent="0">
              <a:lnSpc>
                <a:spcPct val="107000"/>
              </a:lnSpc>
              <a:buSzPts val="1000"/>
              <a:tabLst>
                <a:tab pos="457200" algn="l"/>
              </a:tabLst>
            </a:pPr>
            <a:r>
              <a:rPr lang="el-GR" sz="3200" dirty="0">
                <a:effectLst/>
                <a:latin typeface="Arial" panose="020B0604020202020204" pitchFamily="34" charset="0"/>
                <a:ea typeface="Times New Roman" panose="02020603050405020304" pitchFamily="18" charset="0"/>
                <a:cs typeface="Arial" panose="020B0604020202020204" pitchFamily="34" charset="0"/>
              </a:rPr>
              <a:t> Θλίψη </a:t>
            </a:r>
          </a:p>
          <a:p>
            <a:pPr marL="1431925" indent="0">
              <a:lnSpc>
                <a:spcPct val="107000"/>
              </a:lnSpc>
              <a:buSzPts val="1000"/>
              <a:tabLst>
                <a:tab pos="457200" algn="l"/>
              </a:tabLst>
            </a:pPr>
            <a:r>
              <a:rPr lang="el-GR" sz="3200" dirty="0">
                <a:latin typeface="Arial" panose="020B0604020202020204" pitchFamily="34" charset="0"/>
                <a:ea typeface="Times New Roman" panose="02020603050405020304" pitchFamily="18" charset="0"/>
                <a:cs typeface="Arial" panose="020B0604020202020204" pitchFamily="34" charset="0"/>
              </a:rPr>
              <a:t> Θ</a:t>
            </a:r>
            <a:r>
              <a:rPr lang="el-GR" sz="3200" dirty="0">
                <a:effectLst/>
                <a:latin typeface="Arial" panose="020B0604020202020204" pitchFamily="34" charset="0"/>
                <a:ea typeface="Times New Roman" panose="02020603050405020304" pitchFamily="18" charset="0"/>
                <a:cs typeface="Arial" panose="020B0604020202020204" pitchFamily="34" charset="0"/>
              </a:rPr>
              <a:t>υμό </a:t>
            </a:r>
            <a:endParaRPr lang="el-GR" sz="3200" dirty="0">
              <a:latin typeface="Arial" panose="020B0604020202020204" pitchFamily="34" charset="0"/>
              <a:ea typeface="Times New Roman" panose="02020603050405020304" pitchFamily="18" charset="0"/>
              <a:cs typeface="Arial" panose="020B0604020202020204" pitchFamily="34" charset="0"/>
            </a:endParaRPr>
          </a:p>
          <a:p>
            <a:pPr marL="1431925" indent="0">
              <a:lnSpc>
                <a:spcPct val="107000"/>
              </a:lnSpc>
              <a:buSzPts val="1000"/>
              <a:tabLst>
                <a:tab pos="457200" algn="l"/>
              </a:tabLst>
            </a:pPr>
            <a:r>
              <a:rPr lang="el-GR" sz="3200" dirty="0">
                <a:effectLst/>
                <a:latin typeface="Arial" panose="020B0604020202020204" pitchFamily="34" charset="0"/>
                <a:ea typeface="Times New Roman" panose="02020603050405020304" pitchFamily="18" charset="0"/>
                <a:cs typeface="Arial" panose="020B0604020202020204" pitchFamily="34" charset="0"/>
              </a:rPr>
              <a:t> Αγωνία</a:t>
            </a:r>
          </a:p>
          <a:p>
            <a:pPr marL="0" lvl="0" indent="0">
              <a:lnSpc>
                <a:spcPct val="107000"/>
              </a:lnSpc>
              <a:spcAft>
                <a:spcPts val="800"/>
              </a:spcAft>
              <a:buSzPts val="1000"/>
              <a:buNone/>
              <a:tabLst>
                <a:tab pos="457200" algn="l"/>
              </a:tabLst>
            </a:pPr>
            <a:r>
              <a:rPr lang="el-GR" sz="18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2900" dirty="0">
                <a:latin typeface="Arial" panose="020B0604020202020204" pitchFamily="34" charset="0"/>
                <a:ea typeface="Times New Roman" panose="02020603050405020304" pitchFamily="18" charset="0"/>
                <a:cs typeface="Arial" panose="020B0604020202020204" pitchFamily="34" charset="0"/>
              </a:rPr>
              <a:t>…………………</a:t>
            </a:r>
            <a:r>
              <a:rPr lang="el-GR" sz="2900" dirty="0">
                <a:effectLst/>
                <a:latin typeface="Arial" panose="020B0604020202020204" pitchFamily="34" charset="0"/>
                <a:ea typeface="Times New Roman" panose="02020603050405020304" pitchFamily="18" charset="0"/>
                <a:cs typeface="Arial" panose="020B0604020202020204" pitchFamily="34" charset="0"/>
              </a:rPr>
              <a:t>απλά δεν είναι πλάκα.</a:t>
            </a:r>
            <a:endParaRPr lang="el-GR" sz="2900" dirty="0">
              <a:effectLst/>
              <a:latin typeface="Arial" panose="020B0604020202020204" pitchFamily="34" charset="0"/>
              <a:ea typeface="Calibri" panose="020F0502020204030204" pitchFamily="34" charset="0"/>
              <a:cs typeface="Arial" panose="020B0604020202020204" pitchFamily="34" charset="0"/>
            </a:endParaRPr>
          </a:p>
          <a:p>
            <a:endParaRPr lang="el-GR" dirty="0"/>
          </a:p>
        </p:txBody>
      </p:sp>
      <p:pic>
        <p:nvPicPr>
          <p:cNvPr id="5" name="Εικόνα 4">
            <a:extLst>
              <a:ext uri="{FF2B5EF4-FFF2-40B4-BE49-F238E27FC236}">
                <a16:creationId xmlns:a16="http://schemas.microsoft.com/office/drawing/2014/main" id="{A37B91E2-B21A-4DB8-8554-0BC982AF2183}"/>
              </a:ext>
            </a:extLst>
          </p:cNvPr>
          <p:cNvPicPr>
            <a:picLocks noChangeAspect="1"/>
          </p:cNvPicPr>
          <p:nvPr/>
        </p:nvPicPr>
        <p:blipFill>
          <a:blip r:embed="rId2"/>
          <a:stretch>
            <a:fillRect/>
          </a:stretch>
        </p:blipFill>
        <p:spPr>
          <a:xfrm>
            <a:off x="6461186" y="2363638"/>
            <a:ext cx="5261626" cy="4127828"/>
          </a:xfrm>
          <a:prstGeom prst="rect">
            <a:avLst/>
          </a:prstGeom>
        </p:spPr>
      </p:pic>
      <p:sp>
        <p:nvSpPr>
          <p:cNvPr id="4" name="Θέση υποσέλιδου 3">
            <a:extLst>
              <a:ext uri="{FF2B5EF4-FFF2-40B4-BE49-F238E27FC236}">
                <a16:creationId xmlns:a16="http://schemas.microsoft.com/office/drawing/2014/main" id="{59AC1E78-B0EB-4471-BE7A-8BE63E5C629A}"/>
              </a:ext>
            </a:extLst>
          </p:cNvPr>
          <p:cNvSpPr>
            <a:spLocks noGrp="1"/>
          </p:cNvSpPr>
          <p:nvPr>
            <p:ph type="ftr" sz="quarter" idx="11"/>
          </p:nvPr>
        </p:nvSpPr>
        <p:spPr/>
        <p:txBody>
          <a:bodyPr/>
          <a:lstStyle/>
          <a:p>
            <a:r>
              <a:rPr lang="el-GR"/>
              <a:t>1ο ΓΕ.Λ. ΝΕΑΣ ΙΩΝΙΑΣ                          03/2021</a:t>
            </a:r>
            <a:endParaRPr lang="en-US"/>
          </a:p>
        </p:txBody>
      </p:sp>
      <p:sp>
        <p:nvSpPr>
          <p:cNvPr id="6" name="Θέση αριθμού διαφάνειας 5">
            <a:extLst>
              <a:ext uri="{FF2B5EF4-FFF2-40B4-BE49-F238E27FC236}">
                <a16:creationId xmlns:a16="http://schemas.microsoft.com/office/drawing/2014/main" id="{59456A3F-99FD-403E-A0E5-636CFC2EC06F}"/>
              </a:ext>
            </a:extLst>
          </p:cNvPr>
          <p:cNvSpPr>
            <a:spLocks noGrp="1"/>
          </p:cNvSpPr>
          <p:nvPr>
            <p:ph type="sldNum" sz="quarter" idx="12"/>
          </p:nvPr>
        </p:nvSpPr>
        <p:spPr/>
        <p:txBody>
          <a:bodyPr/>
          <a:lstStyle/>
          <a:p>
            <a:fld id="{DBA1B0FB-D917-4C8C-928F-313BD683BF39}" type="slidenum">
              <a:rPr lang="en-US" smtClean="0"/>
              <a:t>5</a:t>
            </a:fld>
            <a:endParaRPr lang="en-US"/>
          </a:p>
        </p:txBody>
      </p:sp>
    </p:spTree>
    <p:extLst>
      <p:ext uri="{BB962C8B-B14F-4D97-AF65-F5344CB8AC3E}">
        <p14:creationId xmlns:p14="http://schemas.microsoft.com/office/powerpoint/2010/main" val="252007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accent6">
              <a:lumMod val="40000"/>
              <a:lumOff val="60000"/>
            </a:schemeClr>
          </a:fgClr>
          <a:bgClr>
            <a:schemeClr val="tx2">
              <a:lumMod val="75000"/>
            </a:schemeClr>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2B44F6-0BB8-48C8-BCF3-7CCBF0A29DA8}"/>
              </a:ext>
            </a:extLst>
          </p:cNvPr>
          <p:cNvSpPr>
            <a:spLocks noGrp="1"/>
          </p:cNvSpPr>
          <p:nvPr>
            <p:ph type="title"/>
          </p:nvPr>
        </p:nvSpPr>
        <p:spPr>
          <a:xfrm>
            <a:off x="254689" y="146155"/>
            <a:ext cx="11091600" cy="1902465"/>
          </a:xfrm>
        </p:spPr>
        <p:txBody>
          <a:bodyPr>
            <a:normAutofit fontScale="90000"/>
          </a:bodyPr>
          <a:lstStyle/>
          <a:p>
            <a:pPr algn="ctr"/>
            <a:r>
              <a:rPr lang="el-GR" sz="4900" b="1" dirty="0">
                <a:solidFill>
                  <a:schemeClr val="tx1">
                    <a:lumMod val="50000"/>
                  </a:schemeClr>
                </a:solidFill>
                <a:latin typeface="Arial" panose="020B0604020202020204" pitchFamily="34" charset="0"/>
                <a:cs typeface="Arial" panose="020B0604020202020204" pitchFamily="34" charset="0"/>
              </a:rPr>
              <a:t>Α1 </a:t>
            </a:r>
            <a:r>
              <a:rPr lang="el-GR" dirty="0">
                <a:solidFill>
                  <a:schemeClr val="bg2"/>
                </a:solidFill>
              </a:rPr>
              <a:t> </a:t>
            </a:r>
            <a:r>
              <a:rPr lang="el-GR" dirty="0"/>
              <a:t> </a:t>
            </a:r>
            <a:br>
              <a:rPr lang="el-GR" dirty="0"/>
            </a:br>
            <a:r>
              <a:rPr lang="el-GR" b="1" i="1" dirty="0">
                <a:solidFill>
                  <a:srgbClr val="777777"/>
                </a:solidFill>
                <a:effectLst/>
                <a:latin typeface="Open Sans"/>
              </a:rPr>
              <a:t>«</a:t>
            </a:r>
            <a:r>
              <a:rPr lang="el-GR" b="1" i="1" dirty="0">
                <a:solidFill>
                  <a:srgbClr val="777777"/>
                </a:solidFill>
                <a:latin typeface="Open Sans"/>
              </a:rPr>
              <a:t>Σπάσε τον κύκλο της Σιωπής και στο τέλος θα είσαι ο Νικητής</a:t>
            </a:r>
            <a:r>
              <a:rPr lang="el-GR" b="1" i="1" dirty="0">
                <a:solidFill>
                  <a:srgbClr val="777777"/>
                </a:solidFill>
                <a:effectLst/>
                <a:latin typeface="Open Sans"/>
              </a:rPr>
              <a:t>»</a:t>
            </a:r>
            <a:br>
              <a:rPr lang="el-GR" b="1" dirty="0"/>
            </a:br>
            <a:endParaRPr lang="el-GR" dirty="0"/>
          </a:p>
        </p:txBody>
      </p:sp>
      <p:pic>
        <p:nvPicPr>
          <p:cNvPr id="5" name="Εικόνα 4">
            <a:extLst>
              <a:ext uri="{FF2B5EF4-FFF2-40B4-BE49-F238E27FC236}">
                <a16:creationId xmlns:a16="http://schemas.microsoft.com/office/drawing/2014/main" id="{08A9CDFF-3DD0-497C-91F8-61566B623FF6}"/>
              </a:ext>
            </a:extLst>
          </p:cNvPr>
          <p:cNvPicPr>
            <a:picLocks noChangeAspect="1"/>
          </p:cNvPicPr>
          <p:nvPr/>
        </p:nvPicPr>
        <p:blipFill>
          <a:blip r:embed="rId2"/>
          <a:stretch>
            <a:fillRect/>
          </a:stretch>
        </p:blipFill>
        <p:spPr>
          <a:xfrm>
            <a:off x="73864" y="2695036"/>
            <a:ext cx="3867150" cy="3581400"/>
          </a:xfrm>
          <a:prstGeom prst="rect">
            <a:avLst/>
          </a:prstGeom>
        </p:spPr>
      </p:pic>
      <p:pic>
        <p:nvPicPr>
          <p:cNvPr id="7" name="Εικόνα 6">
            <a:extLst>
              <a:ext uri="{FF2B5EF4-FFF2-40B4-BE49-F238E27FC236}">
                <a16:creationId xmlns:a16="http://schemas.microsoft.com/office/drawing/2014/main" id="{F88BED61-E03C-4C55-9B0D-B903447834D4}"/>
              </a:ext>
            </a:extLst>
          </p:cNvPr>
          <p:cNvPicPr>
            <a:picLocks noChangeAspect="1"/>
          </p:cNvPicPr>
          <p:nvPr/>
        </p:nvPicPr>
        <p:blipFill>
          <a:blip r:embed="rId3"/>
          <a:stretch>
            <a:fillRect/>
          </a:stretch>
        </p:blipFill>
        <p:spPr>
          <a:xfrm>
            <a:off x="4105275" y="2201759"/>
            <a:ext cx="7842310" cy="4138656"/>
          </a:xfrm>
          <a:prstGeom prst="rect">
            <a:avLst/>
          </a:prstGeom>
        </p:spPr>
      </p:pic>
      <p:sp>
        <p:nvSpPr>
          <p:cNvPr id="3" name="Θέση υποσέλιδου 2">
            <a:extLst>
              <a:ext uri="{FF2B5EF4-FFF2-40B4-BE49-F238E27FC236}">
                <a16:creationId xmlns:a16="http://schemas.microsoft.com/office/drawing/2014/main" id="{0782180F-8D0B-48C8-AE75-AD571F455167}"/>
              </a:ext>
            </a:extLst>
          </p:cNvPr>
          <p:cNvSpPr>
            <a:spLocks noGrp="1"/>
          </p:cNvSpPr>
          <p:nvPr>
            <p:ph type="ftr" sz="quarter" idx="11"/>
          </p:nvPr>
        </p:nvSpPr>
        <p:spPr>
          <a:xfrm>
            <a:off x="1492371" y="6461046"/>
            <a:ext cx="8245990" cy="246221"/>
          </a:xfrm>
        </p:spPr>
        <p:txBody>
          <a:bodyPr/>
          <a:lstStyle/>
          <a:p>
            <a:r>
              <a:rPr lang="el-GR" sz="1600" b="1">
                <a:solidFill>
                  <a:schemeClr val="bg1">
                    <a:lumMod val="95000"/>
                    <a:lumOff val="5000"/>
                    <a:alpha val="80000"/>
                  </a:schemeClr>
                </a:solidFill>
                <a:latin typeface="Arial" panose="020B0604020202020204" pitchFamily="34" charset="0"/>
                <a:cs typeface="Arial" panose="020B0604020202020204" pitchFamily="34" charset="0"/>
              </a:rPr>
              <a:t>1ο ΓΕ.Λ. ΝΕΑΣ ΙΩΝΙΑΣ                          03/2021</a:t>
            </a:r>
            <a:endParaRPr lang="en-US" sz="1600" b="1" dirty="0">
              <a:solidFill>
                <a:schemeClr val="bg1">
                  <a:lumMod val="95000"/>
                  <a:lumOff val="5000"/>
                  <a:alpha val="80000"/>
                </a:schemeClr>
              </a:solidFill>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3E541AA3-4E86-470A-9A8F-CFBD4A5A52FF}"/>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179946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62E84D-9FF7-4E2D-AC20-1302336C6B74}"/>
              </a:ext>
            </a:extLst>
          </p:cNvPr>
          <p:cNvSpPr>
            <a:spLocks noGrp="1"/>
          </p:cNvSpPr>
          <p:nvPr>
            <p:ph type="title"/>
          </p:nvPr>
        </p:nvSpPr>
        <p:spPr>
          <a:xfrm>
            <a:off x="198437" y="157759"/>
            <a:ext cx="11091600" cy="874083"/>
          </a:xfrm>
        </p:spPr>
        <p:txBody>
          <a:bodyPr/>
          <a:lstStyle/>
          <a:p>
            <a:pPr algn="ctr"/>
            <a:r>
              <a:rPr lang="el-GR" dirty="0"/>
              <a:t>Εσύ ο παρατηρητής</a:t>
            </a:r>
          </a:p>
        </p:txBody>
      </p:sp>
      <p:sp>
        <p:nvSpPr>
          <p:cNvPr id="3" name="Θέση περιεχομένου 2">
            <a:extLst>
              <a:ext uri="{FF2B5EF4-FFF2-40B4-BE49-F238E27FC236}">
                <a16:creationId xmlns:a16="http://schemas.microsoft.com/office/drawing/2014/main" id="{110DB8F0-AF3D-4BC6-9606-08574FAC592C}"/>
              </a:ext>
            </a:extLst>
          </p:cNvPr>
          <p:cNvSpPr>
            <a:spLocks noGrp="1"/>
          </p:cNvSpPr>
          <p:nvPr>
            <p:ph idx="1"/>
          </p:nvPr>
        </p:nvSpPr>
        <p:spPr>
          <a:xfrm>
            <a:off x="550863" y="1142009"/>
            <a:ext cx="11090274" cy="3620491"/>
          </a:xfrm>
        </p:spPr>
        <p:txBody>
          <a:bodyPr/>
          <a:lstStyle/>
          <a:p>
            <a:pPr marL="0" indent="0">
              <a:lnSpc>
                <a:spcPct val="107000"/>
              </a:lnSpc>
              <a:spcAft>
                <a:spcPts val="800"/>
              </a:spcAft>
              <a:buNone/>
            </a:pPr>
            <a:r>
              <a:rPr lang="el-GR" sz="2000" dirty="0">
                <a:latin typeface="Arial" panose="020B0604020202020204" pitchFamily="34" charset="0"/>
                <a:ea typeface="Times New Roman" panose="02020603050405020304" pitchFamily="18" charset="0"/>
                <a:cs typeface="Arial" panose="020B0604020202020204" pitchFamily="34" charset="0"/>
              </a:rPr>
              <a:t>Όταν </a:t>
            </a:r>
            <a:r>
              <a:rPr lang="el-GR" sz="2000" dirty="0">
                <a:effectLst/>
                <a:latin typeface="Arial" panose="020B0604020202020204" pitchFamily="34" charset="0"/>
                <a:ea typeface="Times New Roman" panose="02020603050405020304" pitchFamily="18" charset="0"/>
                <a:cs typeface="Arial" panose="020B0604020202020204" pitchFamily="34" charset="0"/>
              </a:rPr>
              <a:t>θα δεις ή θα ακούσεις κάποιον να κάνει ή να λέει κάτι σε κάποιον άλλον που μοιάζει με πλάκα, αλλά δεν είσαι και σίγουρος…, στάσου μια στιγμή και σκέψου :</a:t>
            </a:r>
            <a:endParaRPr lang="el-GR"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2000" dirty="0">
                <a:effectLst/>
                <a:latin typeface="Arial" panose="020B0604020202020204" pitchFamily="34" charset="0"/>
                <a:ea typeface="Times New Roman" panose="02020603050405020304" pitchFamily="18" charset="0"/>
                <a:cs typeface="Arial" panose="020B0604020202020204" pitchFamily="34" charset="0"/>
              </a:rPr>
              <a:t>Σε ποιόν την κάνει την πλάκα, τι του είναι αυτός, τι σχέση έχουν μεταξύ τους; Είναι φίλοι;</a:t>
            </a:r>
            <a:endParaRPr lang="el-GR"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sz="2000" dirty="0">
                <a:effectLst/>
                <a:latin typeface="Arial" panose="020B0604020202020204" pitchFamily="34" charset="0"/>
                <a:ea typeface="Times New Roman" panose="02020603050405020304" pitchFamily="18" charset="0"/>
                <a:cs typeface="Arial" panose="020B0604020202020204" pitchFamily="34" charset="0"/>
              </a:rPr>
              <a:t>Πώς αισθάνεται ο άλλος; Τι θα αισθανόμουν εγώ στη θέση του αν μου το έλεγαν αυτό;</a:t>
            </a:r>
            <a:endParaRPr lang="el-GR"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sz="2000" dirty="0">
                <a:effectLst/>
                <a:latin typeface="Arial" panose="020B0604020202020204" pitchFamily="34" charset="0"/>
                <a:ea typeface="Times New Roman" panose="02020603050405020304" pitchFamily="18" charset="0"/>
                <a:cs typeface="Arial" panose="020B0604020202020204" pitchFamily="34" charset="0"/>
              </a:rPr>
              <a:t>Με απλά λόγια:</a:t>
            </a:r>
            <a:br>
              <a:rPr lang="el-GR" sz="2000" dirty="0">
                <a:effectLst/>
                <a:latin typeface="Arial" panose="020B0604020202020204" pitchFamily="34" charset="0"/>
                <a:ea typeface="Times New Roman" panose="02020603050405020304" pitchFamily="18" charset="0"/>
                <a:cs typeface="Arial" panose="020B0604020202020204" pitchFamily="34" charset="0"/>
              </a:rPr>
            </a:br>
            <a:r>
              <a:rPr lang="el-GR" sz="2000" dirty="0">
                <a:effectLst/>
                <a:latin typeface="Arial" panose="020B0604020202020204" pitchFamily="34" charset="0"/>
                <a:ea typeface="Times New Roman" panose="02020603050405020304" pitchFamily="18" charset="0"/>
                <a:cs typeface="Arial" panose="020B0604020202020204" pitchFamily="34" charset="0"/>
              </a:rPr>
              <a:t>Έχει πλάκα κάποιος να πονά; Έχει πλάκα να φοβάται; Έχει πλάκα να ντρέπεται;</a:t>
            </a:r>
            <a:br>
              <a:rPr lang="el-GR" sz="2000" dirty="0">
                <a:effectLst/>
                <a:latin typeface="Arial" panose="020B0604020202020204" pitchFamily="34" charset="0"/>
                <a:ea typeface="Times New Roman" panose="02020603050405020304" pitchFamily="18" charset="0"/>
                <a:cs typeface="Arial" panose="020B0604020202020204" pitchFamily="34" charset="0"/>
              </a:rPr>
            </a:br>
            <a:r>
              <a:rPr lang="el-GR" sz="2000" dirty="0">
                <a:effectLst/>
                <a:latin typeface="Arial" panose="020B0604020202020204" pitchFamily="34" charset="0"/>
                <a:ea typeface="Times New Roman" panose="02020603050405020304" pitchFamily="18" charset="0"/>
                <a:cs typeface="Arial" panose="020B0604020202020204" pitchFamily="34" charset="0"/>
              </a:rPr>
              <a:t>Έχει πλάκα να στεναχωριέται και να αγωνιά;</a:t>
            </a:r>
            <a:endParaRPr lang="el-GR" sz="2000" dirty="0">
              <a:effectLst/>
              <a:latin typeface="Arial" panose="020B0604020202020204" pitchFamily="34" charset="0"/>
              <a:ea typeface="Calibri" panose="020F0502020204030204" pitchFamily="34" charset="0"/>
              <a:cs typeface="Arial" panose="020B0604020202020204" pitchFamily="34" charset="0"/>
            </a:endParaRPr>
          </a:p>
          <a:p>
            <a:endParaRPr lang="el-GR" dirty="0"/>
          </a:p>
        </p:txBody>
      </p:sp>
      <p:sp>
        <p:nvSpPr>
          <p:cNvPr id="4" name="Διπλός κυματισμός 3">
            <a:extLst>
              <a:ext uri="{FF2B5EF4-FFF2-40B4-BE49-F238E27FC236}">
                <a16:creationId xmlns:a16="http://schemas.microsoft.com/office/drawing/2014/main" id="{DBCAE143-2487-4635-8A4B-6DC6275FEE88}"/>
              </a:ext>
            </a:extLst>
          </p:cNvPr>
          <p:cNvSpPr/>
          <p:nvPr/>
        </p:nvSpPr>
        <p:spPr>
          <a:xfrm>
            <a:off x="5380906" y="4626754"/>
            <a:ext cx="5400136" cy="1552755"/>
          </a:xfrm>
          <a:prstGeom prst="doubleWav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bg1"/>
                </a:solidFill>
              </a:rPr>
              <a:t>ΜΙΛΑ ΤΩΡΑ</a:t>
            </a:r>
          </a:p>
        </p:txBody>
      </p:sp>
      <p:sp>
        <p:nvSpPr>
          <p:cNvPr id="5" name="Θέση υποσέλιδου 4">
            <a:extLst>
              <a:ext uri="{FF2B5EF4-FFF2-40B4-BE49-F238E27FC236}">
                <a16:creationId xmlns:a16="http://schemas.microsoft.com/office/drawing/2014/main" id="{9138DE64-B045-4E27-9230-0344336C322A}"/>
              </a:ext>
            </a:extLst>
          </p:cNvPr>
          <p:cNvSpPr>
            <a:spLocks noGrp="1"/>
          </p:cNvSpPr>
          <p:nvPr>
            <p:ph type="ftr" sz="quarter" idx="11"/>
          </p:nvPr>
        </p:nvSpPr>
        <p:spPr>
          <a:xfrm>
            <a:off x="3359150" y="6476434"/>
            <a:ext cx="6379210" cy="215444"/>
          </a:xfrm>
        </p:spPr>
        <p:txBody>
          <a:bodyPr/>
          <a:lstStyle/>
          <a:p>
            <a:r>
              <a:rPr lang="el-GR" sz="1400">
                <a:latin typeface="Arial" panose="020B0604020202020204" pitchFamily="34" charset="0"/>
                <a:cs typeface="Arial" panose="020B0604020202020204" pitchFamily="34" charset="0"/>
              </a:rPr>
              <a:t>1ο ΓΕ.Λ. ΝΕΑΣ ΙΩΝΙΑΣ                          03/2021</a:t>
            </a:r>
            <a:endParaRPr lang="en-US" sz="1400" dirty="0">
              <a:latin typeface="Arial" panose="020B0604020202020204" pitchFamily="34" charset="0"/>
              <a:cs typeface="Arial" panose="020B0604020202020204" pitchFamily="34" charset="0"/>
            </a:endParaRPr>
          </a:p>
        </p:txBody>
      </p:sp>
      <p:sp>
        <p:nvSpPr>
          <p:cNvPr id="6" name="Θέση αριθμού διαφάνειας 5">
            <a:extLst>
              <a:ext uri="{FF2B5EF4-FFF2-40B4-BE49-F238E27FC236}">
                <a16:creationId xmlns:a16="http://schemas.microsoft.com/office/drawing/2014/main" id="{1476206B-E077-4438-B819-FBB27B6B86A9}"/>
              </a:ext>
            </a:extLst>
          </p:cNvPr>
          <p:cNvSpPr>
            <a:spLocks noGrp="1"/>
          </p:cNvSpPr>
          <p:nvPr>
            <p:ph type="sldNum" sz="quarter" idx="12"/>
          </p:nvPr>
        </p:nvSpPr>
        <p:spPr/>
        <p:txBody>
          <a:bodyPr/>
          <a:lstStyle/>
          <a:p>
            <a:fld id="{DBA1B0FB-D917-4C8C-928F-313BD683BF39}" type="slidenum">
              <a:rPr lang="en-US" smtClean="0"/>
              <a:t>7</a:t>
            </a:fld>
            <a:endParaRPr lang="en-US"/>
          </a:p>
        </p:txBody>
      </p:sp>
    </p:spTree>
    <p:extLst>
      <p:ext uri="{BB962C8B-B14F-4D97-AF65-F5344CB8AC3E}">
        <p14:creationId xmlns:p14="http://schemas.microsoft.com/office/powerpoint/2010/main" val="20713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86049D-EF4B-499B-9A03-B92D420A0474}"/>
              </a:ext>
            </a:extLst>
          </p:cNvPr>
          <p:cNvSpPr>
            <a:spLocks noGrp="1"/>
          </p:cNvSpPr>
          <p:nvPr>
            <p:ph type="title"/>
          </p:nvPr>
        </p:nvSpPr>
        <p:spPr>
          <a:xfrm>
            <a:off x="694209" y="152460"/>
            <a:ext cx="11091600" cy="1332000"/>
          </a:xfrm>
        </p:spPr>
        <p:txBody>
          <a:bodyPr/>
          <a:lstStyle/>
          <a:p>
            <a:r>
              <a:rPr lang="el-GR" b="1" dirty="0">
                <a:solidFill>
                  <a:schemeClr val="bg1"/>
                </a:solidFill>
                <a:latin typeface="Arial" panose="020B0604020202020204" pitchFamily="34" charset="0"/>
                <a:cs typeface="Arial" panose="020B0604020202020204" pitchFamily="34" charset="0"/>
              </a:rPr>
              <a:t>      Α</a:t>
            </a:r>
            <a:r>
              <a:rPr lang="el-GR" sz="3600" b="1" dirty="0">
                <a:solidFill>
                  <a:schemeClr val="bg1"/>
                </a:solidFill>
                <a:latin typeface="Arial" panose="020B0604020202020204" pitchFamily="34" charset="0"/>
                <a:cs typeface="Arial" panose="020B0604020202020204" pitchFamily="34" charset="0"/>
              </a:rPr>
              <a:t>3</a:t>
            </a:r>
            <a:r>
              <a:rPr lang="el-GR" b="1" dirty="0">
                <a:solidFill>
                  <a:schemeClr val="bg1"/>
                </a:solidFill>
              </a:rPr>
              <a:t>                Η αφίσα μας……</a:t>
            </a:r>
          </a:p>
        </p:txBody>
      </p:sp>
      <p:sp>
        <p:nvSpPr>
          <p:cNvPr id="3" name="Θέση περιεχομένου 2">
            <a:extLst>
              <a:ext uri="{FF2B5EF4-FFF2-40B4-BE49-F238E27FC236}">
                <a16:creationId xmlns:a16="http://schemas.microsoft.com/office/drawing/2014/main" id="{4057C269-FE8D-4C74-8A16-16E7F04D5766}"/>
              </a:ext>
            </a:extLst>
          </p:cNvPr>
          <p:cNvSpPr>
            <a:spLocks noGrp="1"/>
          </p:cNvSpPr>
          <p:nvPr>
            <p:ph idx="1"/>
          </p:nvPr>
        </p:nvSpPr>
        <p:spPr>
          <a:xfrm>
            <a:off x="695535" y="1570008"/>
            <a:ext cx="11090274" cy="4221881"/>
          </a:xfrm>
        </p:spPr>
        <p:txBody>
          <a:bodyPr>
            <a:normAutofit/>
          </a:bodyPr>
          <a:lstStyle/>
          <a:p>
            <a:pPr marL="0" indent="0">
              <a:buNone/>
            </a:pPr>
            <a:r>
              <a:rPr lang="el-GR" sz="2000" b="1" dirty="0">
                <a:solidFill>
                  <a:schemeClr val="bg1">
                    <a:alpha val="60000"/>
                  </a:schemeClr>
                </a:solidFill>
                <a:latin typeface="Arial" panose="020B0604020202020204" pitchFamily="34" charset="0"/>
                <a:ea typeface="Times New Roman" panose="02020603050405020304" pitchFamily="18" charset="0"/>
                <a:cs typeface="Arial" panose="020B0604020202020204" pitchFamily="34" charset="0"/>
              </a:rPr>
              <a:t>Μ</a:t>
            </a:r>
            <a:r>
              <a:rPr lang="el-GR" sz="2000" b="1" dirty="0">
                <a:solidFill>
                  <a:schemeClr val="bg1">
                    <a:alpha val="60000"/>
                  </a:schemeClr>
                </a:solidFill>
                <a:effectLst/>
                <a:latin typeface="Arial" panose="020B0604020202020204" pitchFamily="34" charset="0"/>
                <a:ea typeface="Times New Roman" panose="02020603050405020304" pitchFamily="18" charset="0"/>
                <a:cs typeface="Arial" panose="020B0604020202020204" pitchFamily="34" charset="0"/>
              </a:rPr>
              <a:t>έσα σε όλα τα προβλήματα δεν χάνουμε την ικανότητά μας να ονειρευόμαστε, να συνεργαζόμαστε, να στέλνουμε το μήνυμά </a:t>
            </a:r>
            <a:r>
              <a:rPr lang="el-GR" sz="2000" b="1" dirty="0">
                <a:solidFill>
                  <a:schemeClr val="bg1">
                    <a:alpha val="60000"/>
                  </a:schemeClr>
                </a:solidFill>
                <a:latin typeface="Arial" panose="020B0604020202020204" pitchFamily="34" charset="0"/>
                <a:ea typeface="Times New Roman" panose="02020603050405020304" pitchFamily="18" charset="0"/>
                <a:cs typeface="Arial" panose="020B0604020202020204" pitchFamily="34" charset="0"/>
              </a:rPr>
              <a:t>μας</a:t>
            </a:r>
            <a:r>
              <a:rPr lang="el-GR" sz="2000" b="1" dirty="0">
                <a:solidFill>
                  <a:schemeClr val="bg1">
                    <a:alpha val="60000"/>
                  </a:schemeClr>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l-GR" sz="2000" b="1" dirty="0">
                <a:solidFill>
                  <a:schemeClr val="bg1">
                    <a:alpha val="60000"/>
                  </a:schemeClr>
                </a:solidFill>
                <a:effectLst/>
                <a:latin typeface="Arial" panose="020B0604020202020204" pitchFamily="34" charset="0"/>
                <a:ea typeface="Times New Roman" panose="02020603050405020304" pitchFamily="18" charset="0"/>
                <a:cs typeface="Arial" panose="020B0604020202020204" pitchFamily="34" charset="0"/>
              </a:rPr>
              <a:t>ΕΙΜΑΣΤΕ ΟΛΟΙ ΑΝΘΡΩΠΟΙ</a:t>
            </a:r>
            <a:endParaRPr lang="el-GR" sz="2000" b="1" dirty="0">
              <a:solidFill>
                <a:schemeClr val="bg1">
                  <a:alpha val="60000"/>
                </a:schemeClr>
              </a:solidFill>
              <a:latin typeface="Arial" panose="020B0604020202020204" pitchFamily="34" charset="0"/>
              <a:ea typeface="Times New Roman" panose="02020603050405020304" pitchFamily="18" charset="0"/>
              <a:cs typeface="Arial" panose="020B0604020202020204" pitchFamily="34" charset="0"/>
            </a:endParaRPr>
          </a:p>
          <a:p>
            <a:pPr marL="0" indent="0">
              <a:buNone/>
              <a:tabLst>
                <a:tab pos="2690813" algn="l"/>
              </a:tabLst>
            </a:pPr>
            <a:r>
              <a:rPr lang="el-GR" sz="2000" b="1" dirty="0">
                <a:solidFill>
                  <a:schemeClr val="bg1">
                    <a:alpha val="60000"/>
                  </a:schemeClr>
                </a:solidFill>
                <a:effectLst/>
                <a:latin typeface="Arial" panose="020B0604020202020204" pitchFamily="34" charset="0"/>
                <a:ea typeface="Times New Roman" panose="02020603050405020304" pitchFamily="18" charset="0"/>
                <a:cs typeface="Arial" panose="020B0604020202020204" pitchFamily="34" charset="0"/>
              </a:rPr>
              <a:t>............. ΔΙΑΦΟΡΕΤΙΚΟΙ</a:t>
            </a:r>
          </a:p>
          <a:p>
            <a:pPr marL="0" indent="0">
              <a:buNone/>
              <a:tabLst>
                <a:tab pos="2690813" algn="l"/>
              </a:tabLst>
            </a:pPr>
            <a:r>
              <a:rPr lang="el-GR" sz="2000" b="1" dirty="0">
                <a:solidFill>
                  <a:schemeClr val="bg1">
                    <a:alpha val="60000"/>
                  </a:schemeClr>
                </a:solidFill>
                <a:latin typeface="Arial" panose="020B0604020202020204" pitchFamily="34" charset="0"/>
                <a:ea typeface="Times New Roman" panose="02020603050405020304" pitchFamily="18" charset="0"/>
                <a:cs typeface="Arial" panose="020B0604020202020204" pitchFamily="34" charset="0"/>
              </a:rPr>
              <a:t>………... ΜΟΝΑΔΙΚΟΙ</a:t>
            </a:r>
          </a:p>
          <a:p>
            <a:pPr marL="0" indent="0">
              <a:buNone/>
              <a:tabLst>
                <a:tab pos="2690813" algn="l"/>
              </a:tabLst>
            </a:pPr>
            <a:r>
              <a:rPr lang="el-GR" sz="2000" b="1" dirty="0">
                <a:solidFill>
                  <a:schemeClr val="bg1">
                    <a:alpha val="60000"/>
                  </a:schemeClr>
                </a:solidFill>
                <a:effectLst/>
                <a:latin typeface="Arial" panose="020B0604020202020204" pitchFamily="34" charset="0"/>
                <a:ea typeface="Times New Roman" panose="02020603050405020304" pitchFamily="18" charset="0"/>
                <a:cs typeface="Arial" panose="020B0604020202020204" pitchFamily="34" charset="0"/>
              </a:rPr>
              <a:t>………... ΙΣΟΙ</a:t>
            </a:r>
          </a:p>
          <a:p>
            <a:pPr marL="0" indent="0">
              <a:buNone/>
            </a:pPr>
            <a:r>
              <a:rPr lang="el-GR" sz="2000" b="1" dirty="0">
                <a:solidFill>
                  <a:schemeClr val="bg1">
                    <a:alpha val="6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l-GR" sz="3200" b="1" dirty="0">
                <a:solidFill>
                  <a:schemeClr val="bg1">
                    <a:alpha val="60000"/>
                  </a:schemeClr>
                </a:solidFill>
                <a:effectLst/>
                <a:latin typeface="Arial" panose="020B0604020202020204" pitchFamily="34" charset="0"/>
                <a:ea typeface="Times New Roman" panose="02020603050405020304" pitchFamily="18" charset="0"/>
                <a:cs typeface="Arial" panose="020B0604020202020204" pitchFamily="34" charset="0"/>
              </a:rPr>
              <a:t>Κανένας Μόνος του!!!</a:t>
            </a:r>
          </a:p>
          <a:p>
            <a:endParaRPr lang="el-GR" dirty="0"/>
          </a:p>
        </p:txBody>
      </p:sp>
      <p:sp>
        <p:nvSpPr>
          <p:cNvPr id="4" name="Θέση υποσέλιδου 3">
            <a:extLst>
              <a:ext uri="{FF2B5EF4-FFF2-40B4-BE49-F238E27FC236}">
                <a16:creationId xmlns:a16="http://schemas.microsoft.com/office/drawing/2014/main" id="{9806B8B3-68BD-498D-92A4-FC6F9ADEF3D5}"/>
              </a:ext>
            </a:extLst>
          </p:cNvPr>
          <p:cNvSpPr>
            <a:spLocks noGrp="1"/>
          </p:cNvSpPr>
          <p:nvPr>
            <p:ph type="ftr" sz="quarter" idx="11"/>
          </p:nvPr>
        </p:nvSpPr>
        <p:spPr>
          <a:xfrm>
            <a:off x="2686290" y="6231781"/>
            <a:ext cx="6379210" cy="307777"/>
          </a:xfrm>
        </p:spPr>
        <p:txBody>
          <a:bodyPr/>
          <a:lstStyle/>
          <a:p>
            <a:r>
              <a:rPr lang="el-GR" sz="2000" dirty="0">
                <a:solidFill>
                  <a:schemeClr val="bg1">
                    <a:lumMod val="95000"/>
                    <a:lumOff val="5000"/>
                    <a:alpha val="80000"/>
                  </a:schemeClr>
                </a:solidFill>
                <a:latin typeface="Arial" panose="020B0604020202020204" pitchFamily="34" charset="0"/>
                <a:cs typeface="Arial" panose="020B0604020202020204" pitchFamily="34" charset="0"/>
              </a:rPr>
              <a:t>1ο ΓΕ.Λ. ΝΕΑΣ ΙΩΝΙΑΣ                          </a:t>
            </a:r>
            <a:r>
              <a:rPr lang="el-GR" sz="2000" dirty="0">
                <a:solidFill>
                  <a:schemeClr val="bg1">
                    <a:lumMod val="95000"/>
                    <a:lumOff val="5000"/>
                    <a:alpha val="80000"/>
                  </a:schemeClr>
                </a:solidFill>
              </a:rPr>
              <a:t>03/2021</a:t>
            </a:r>
            <a:endParaRPr lang="en-US" sz="2000" dirty="0">
              <a:solidFill>
                <a:schemeClr val="bg1">
                  <a:lumMod val="95000"/>
                  <a:lumOff val="5000"/>
                  <a:alpha val="80000"/>
                </a:schemeClr>
              </a:solidFill>
            </a:endParaRPr>
          </a:p>
        </p:txBody>
      </p:sp>
      <p:sp>
        <p:nvSpPr>
          <p:cNvPr id="5" name="Θέση αριθμού διαφάνειας 4">
            <a:extLst>
              <a:ext uri="{FF2B5EF4-FFF2-40B4-BE49-F238E27FC236}">
                <a16:creationId xmlns:a16="http://schemas.microsoft.com/office/drawing/2014/main" id="{4BB0A74F-D282-4495-B2EB-E4813EC2C2F3}"/>
              </a:ext>
            </a:extLst>
          </p:cNvPr>
          <p:cNvSpPr>
            <a:spLocks noGrp="1"/>
          </p:cNvSpPr>
          <p:nvPr>
            <p:ph type="sldNum" sz="quarter" idx="12"/>
          </p:nvPr>
        </p:nvSpPr>
        <p:spPr/>
        <p:txBody>
          <a:bodyPr/>
          <a:lstStyle/>
          <a:p>
            <a:fld id="{DBA1B0FB-D917-4C8C-928F-313BD683BF39}" type="slidenum">
              <a:rPr lang="en-US" b="1" smtClean="0">
                <a:solidFill>
                  <a:schemeClr val="bg1">
                    <a:alpha val="80000"/>
                  </a:schemeClr>
                </a:solidFill>
              </a:rPr>
              <a:t>8</a:t>
            </a:fld>
            <a:endParaRPr lang="en-US" b="1" dirty="0">
              <a:solidFill>
                <a:schemeClr val="bg1">
                  <a:alpha val="80000"/>
                </a:schemeClr>
              </a:solidFill>
            </a:endParaRPr>
          </a:p>
        </p:txBody>
      </p:sp>
    </p:spTree>
    <p:extLst>
      <p:ext uri="{BB962C8B-B14F-4D97-AF65-F5344CB8AC3E}">
        <p14:creationId xmlns:p14="http://schemas.microsoft.com/office/powerpoint/2010/main" val="396829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36548465-DB40-4E2B-8DA6-C66DC1E423C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8792" y="233132"/>
            <a:ext cx="5003320" cy="6212525"/>
          </a:xfrm>
        </p:spPr>
      </p:pic>
      <p:sp>
        <p:nvSpPr>
          <p:cNvPr id="2" name="TextBox 1">
            <a:extLst>
              <a:ext uri="{FF2B5EF4-FFF2-40B4-BE49-F238E27FC236}">
                <a16:creationId xmlns:a16="http://schemas.microsoft.com/office/drawing/2014/main" id="{83D34C44-F9FA-4D87-9E80-9206B7549319}"/>
              </a:ext>
            </a:extLst>
          </p:cNvPr>
          <p:cNvSpPr txBox="1"/>
          <p:nvPr/>
        </p:nvSpPr>
        <p:spPr>
          <a:xfrm>
            <a:off x="8773064" y="681673"/>
            <a:ext cx="3418936" cy="5016758"/>
          </a:xfrm>
          <a:prstGeom prst="rect">
            <a:avLst/>
          </a:prstGeom>
          <a:noFill/>
        </p:spPr>
        <p:txBody>
          <a:bodyPr wrap="square" rtlCol="0">
            <a:spAutoFit/>
          </a:bodyPr>
          <a:lstStyle/>
          <a:p>
            <a:pPr algn="l"/>
            <a:r>
              <a:rPr lang="el-GR" sz="2000" b="0" i="0" dirty="0">
                <a:solidFill>
                  <a:srgbClr val="1D2228"/>
                </a:solidFill>
                <a:effectLst/>
                <a:latin typeface="Arial" panose="020B0604020202020204" pitchFamily="34" charset="0"/>
                <a:cs typeface="Arial" panose="020B0604020202020204" pitchFamily="34" charset="0"/>
              </a:rPr>
              <a:t>Αλεξόπουλου Βενετία </a:t>
            </a:r>
          </a:p>
          <a:p>
            <a:pPr algn="l"/>
            <a:r>
              <a:rPr lang="el-GR" sz="2000" b="0" i="0" dirty="0" err="1">
                <a:solidFill>
                  <a:srgbClr val="1D2228"/>
                </a:solidFill>
                <a:effectLst/>
                <a:latin typeface="Arial" panose="020B0604020202020204" pitchFamily="34" charset="0"/>
                <a:cs typeface="Arial" panose="020B0604020202020204" pitchFamily="34" charset="0"/>
              </a:rPr>
              <a:t>Αυγίδη</a:t>
            </a:r>
            <a:r>
              <a:rPr lang="el-GR" sz="2000" b="0" i="0" dirty="0">
                <a:solidFill>
                  <a:srgbClr val="1D2228"/>
                </a:solidFill>
                <a:effectLst/>
                <a:latin typeface="Arial" panose="020B0604020202020204" pitchFamily="34" charset="0"/>
                <a:cs typeface="Arial" panose="020B0604020202020204" pitchFamily="34" charset="0"/>
              </a:rPr>
              <a:t> Ευαγγελία</a:t>
            </a:r>
          </a:p>
          <a:p>
            <a:pPr algn="l"/>
            <a:r>
              <a:rPr lang="el-GR" sz="2000" b="0" i="0" dirty="0">
                <a:solidFill>
                  <a:srgbClr val="1D2228"/>
                </a:solidFill>
                <a:effectLst/>
                <a:latin typeface="Arial" panose="020B0604020202020204" pitchFamily="34" charset="0"/>
                <a:cs typeface="Arial" panose="020B0604020202020204" pitchFamily="34" charset="0"/>
              </a:rPr>
              <a:t>Γαλάνη </a:t>
            </a:r>
            <a:r>
              <a:rPr lang="el-GR" sz="2000" b="0" i="0" dirty="0" err="1">
                <a:solidFill>
                  <a:srgbClr val="1D2228"/>
                </a:solidFill>
                <a:effectLst/>
                <a:latin typeface="Arial" panose="020B0604020202020204" pitchFamily="34" charset="0"/>
                <a:cs typeface="Arial" panose="020B0604020202020204" pitchFamily="34" charset="0"/>
              </a:rPr>
              <a:t>Βησσαρία</a:t>
            </a:r>
            <a:r>
              <a:rPr lang="el-GR" sz="2000" b="0" i="0" dirty="0">
                <a:solidFill>
                  <a:srgbClr val="1D2228"/>
                </a:solidFill>
                <a:effectLst/>
                <a:latin typeface="Arial" panose="020B0604020202020204" pitchFamily="34" charset="0"/>
                <a:cs typeface="Arial" panose="020B0604020202020204" pitchFamily="34" charset="0"/>
              </a:rPr>
              <a:t> - Μαρία</a:t>
            </a:r>
          </a:p>
          <a:p>
            <a:pPr algn="l"/>
            <a:r>
              <a:rPr lang="el-GR" sz="2000" b="0" i="0" dirty="0">
                <a:solidFill>
                  <a:srgbClr val="1D2228"/>
                </a:solidFill>
                <a:effectLst/>
                <a:latin typeface="Arial" panose="020B0604020202020204" pitchFamily="34" charset="0"/>
                <a:cs typeface="Arial" panose="020B0604020202020204" pitchFamily="34" charset="0"/>
              </a:rPr>
              <a:t>Θερμός Κωνσταντίνος </a:t>
            </a:r>
          </a:p>
          <a:p>
            <a:pPr algn="l"/>
            <a:r>
              <a:rPr lang="el-GR" sz="2000" b="0" i="0" dirty="0" err="1">
                <a:solidFill>
                  <a:srgbClr val="1D2228"/>
                </a:solidFill>
                <a:effectLst/>
                <a:latin typeface="Arial" panose="020B0604020202020204" pitchFamily="34" charset="0"/>
                <a:cs typeface="Arial" panose="020B0604020202020204" pitchFamily="34" charset="0"/>
              </a:rPr>
              <a:t>Καραμπουρούνη</a:t>
            </a:r>
            <a:r>
              <a:rPr lang="el-GR" sz="2000" b="0" i="0" dirty="0">
                <a:solidFill>
                  <a:srgbClr val="1D2228"/>
                </a:solidFill>
                <a:effectLst/>
                <a:latin typeface="Arial" panose="020B0604020202020204" pitchFamily="34" charset="0"/>
                <a:cs typeface="Arial" panose="020B0604020202020204" pitchFamily="34" charset="0"/>
              </a:rPr>
              <a:t> Κατερίνα</a:t>
            </a:r>
          </a:p>
          <a:p>
            <a:pPr algn="l"/>
            <a:r>
              <a:rPr lang="el-GR" sz="2000" b="0" i="0" dirty="0" err="1">
                <a:solidFill>
                  <a:srgbClr val="1D2228"/>
                </a:solidFill>
                <a:effectLst/>
                <a:latin typeface="Arial" panose="020B0604020202020204" pitchFamily="34" charset="0"/>
                <a:cs typeface="Arial" panose="020B0604020202020204" pitchFamily="34" charset="0"/>
              </a:rPr>
              <a:t>Κένγκα</a:t>
            </a:r>
            <a:r>
              <a:rPr lang="el-GR" sz="2000" b="0" i="0" dirty="0">
                <a:solidFill>
                  <a:srgbClr val="1D2228"/>
                </a:solidFill>
                <a:effectLst/>
                <a:latin typeface="Arial" panose="020B0604020202020204" pitchFamily="34" charset="0"/>
                <a:cs typeface="Arial" panose="020B0604020202020204" pitchFamily="34" charset="0"/>
              </a:rPr>
              <a:t> </a:t>
            </a:r>
            <a:r>
              <a:rPr lang="el-GR" sz="2000" b="0" i="0" dirty="0" err="1">
                <a:solidFill>
                  <a:srgbClr val="1D2228"/>
                </a:solidFill>
                <a:effectLst/>
                <a:latin typeface="Arial" panose="020B0604020202020204" pitchFamily="34" charset="0"/>
                <a:cs typeface="Arial" panose="020B0604020202020204" pitchFamily="34" charset="0"/>
              </a:rPr>
              <a:t>Λεονόρα</a:t>
            </a:r>
            <a:endParaRPr lang="el-GR" sz="2000" b="0" i="0" dirty="0">
              <a:solidFill>
                <a:srgbClr val="1D2228"/>
              </a:solidFill>
              <a:effectLst/>
              <a:latin typeface="Arial" panose="020B0604020202020204" pitchFamily="34" charset="0"/>
              <a:cs typeface="Arial" panose="020B0604020202020204" pitchFamily="34" charset="0"/>
            </a:endParaRPr>
          </a:p>
          <a:p>
            <a:pPr algn="l"/>
            <a:r>
              <a:rPr lang="el-GR" sz="2000" b="0" i="0" dirty="0">
                <a:solidFill>
                  <a:srgbClr val="1D2228"/>
                </a:solidFill>
                <a:effectLst/>
                <a:latin typeface="Arial" panose="020B0604020202020204" pitchFamily="34" charset="0"/>
                <a:cs typeface="Arial" panose="020B0604020202020204" pitchFamily="34" charset="0"/>
              </a:rPr>
              <a:t>Κόλλιας Θεμιστοκλής </a:t>
            </a:r>
          </a:p>
          <a:p>
            <a:pPr algn="l"/>
            <a:r>
              <a:rPr lang="el-GR" sz="2000" b="0" i="0" dirty="0" err="1">
                <a:solidFill>
                  <a:srgbClr val="1D2228"/>
                </a:solidFill>
                <a:effectLst/>
                <a:latin typeface="Arial" panose="020B0604020202020204" pitchFamily="34" charset="0"/>
                <a:cs typeface="Arial" panose="020B0604020202020204" pitchFamily="34" charset="0"/>
              </a:rPr>
              <a:t>Κολώνια</a:t>
            </a:r>
            <a:r>
              <a:rPr lang="el-GR" sz="2000" b="0" i="0" dirty="0">
                <a:solidFill>
                  <a:srgbClr val="1D2228"/>
                </a:solidFill>
                <a:effectLst/>
                <a:latin typeface="Arial" panose="020B0604020202020204" pitchFamily="34" charset="0"/>
                <a:cs typeface="Arial" panose="020B0604020202020204" pitchFamily="34" charset="0"/>
              </a:rPr>
              <a:t> Αγνή </a:t>
            </a:r>
          </a:p>
          <a:p>
            <a:pPr algn="l"/>
            <a:r>
              <a:rPr lang="el-GR" sz="2000" b="0" i="0" dirty="0">
                <a:solidFill>
                  <a:srgbClr val="1D2228"/>
                </a:solidFill>
                <a:effectLst/>
                <a:latin typeface="Arial" panose="020B0604020202020204" pitchFamily="34" charset="0"/>
                <a:cs typeface="Arial" panose="020B0604020202020204" pitchFamily="34" charset="0"/>
              </a:rPr>
              <a:t>Κοσμετάτου Ιωάννα</a:t>
            </a:r>
          </a:p>
          <a:p>
            <a:pPr algn="l"/>
            <a:r>
              <a:rPr lang="el-GR" sz="2000" b="0" i="0" dirty="0" err="1">
                <a:solidFill>
                  <a:srgbClr val="1D2228"/>
                </a:solidFill>
                <a:effectLst/>
                <a:latin typeface="Arial" panose="020B0604020202020204" pitchFamily="34" charset="0"/>
                <a:cs typeface="Arial" panose="020B0604020202020204" pitchFamily="34" charset="0"/>
              </a:rPr>
              <a:t>Κουτσελίνης</a:t>
            </a:r>
            <a:r>
              <a:rPr lang="el-GR" sz="2000" b="0" i="0" dirty="0">
                <a:solidFill>
                  <a:srgbClr val="1D2228"/>
                </a:solidFill>
                <a:effectLst/>
                <a:latin typeface="Arial" panose="020B0604020202020204" pitchFamily="34" charset="0"/>
                <a:cs typeface="Arial" panose="020B0604020202020204" pitchFamily="34" charset="0"/>
              </a:rPr>
              <a:t> Γιώργος</a:t>
            </a:r>
          </a:p>
          <a:p>
            <a:pPr algn="l"/>
            <a:r>
              <a:rPr lang="el-GR" sz="2000" b="0" i="0" dirty="0">
                <a:solidFill>
                  <a:srgbClr val="1D2228"/>
                </a:solidFill>
                <a:effectLst/>
                <a:latin typeface="Arial" panose="020B0604020202020204" pitchFamily="34" charset="0"/>
                <a:cs typeface="Arial" panose="020B0604020202020204" pitchFamily="34" charset="0"/>
              </a:rPr>
              <a:t>Μαρίνος Γιώργος</a:t>
            </a:r>
          </a:p>
          <a:p>
            <a:pPr algn="l"/>
            <a:r>
              <a:rPr lang="el-GR" sz="2000" b="0" i="0" dirty="0" err="1">
                <a:solidFill>
                  <a:srgbClr val="1D2228"/>
                </a:solidFill>
                <a:effectLst/>
                <a:latin typeface="Arial" panose="020B0604020202020204" pitchFamily="34" charset="0"/>
                <a:cs typeface="Arial" panose="020B0604020202020204" pitchFamily="34" charset="0"/>
              </a:rPr>
              <a:t>Μπιτσικώκου</a:t>
            </a:r>
            <a:r>
              <a:rPr lang="el-GR" sz="2000" b="0" i="0" dirty="0">
                <a:solidFill>
                  <a:srgbClr val="1D2228"/>
                </a:solidFill>
                <a:effectLst/>
                <a:latin typeface="Arial" panose="020B0604020202020204" pitchFamily="34" charset="0"/>
                <a:cs typeface="Arial" panose="020B0604020202020204" pitchFamily="34" charset="0"/>
              </a:rPr>
              <a:t> Βασιλική </a:t>
            </a:r>
          </a:p>
          <a:p>
            <a:pPr algn="l"/>
            <a:r>
              <a:rPr lang="el-GR" sz="2000" b="0" i="0" dirty="0" err="1">
                <a:solidFill>
                  <a:srgbClr val="1D2228"/>
                </a:solidFill>
                <a:effectLst/>
                <a:latin typeface="Arial" panose="020B0604020202020204" pitchFamily="34" charset="0"/>
                <a:cs typeface="Arial" panose="020B0604020202020204" pitchFamily="34" charset="0"/>
              </a:rPr>
              <a:t>Παλιουδάκη</a:t>
            </a:r>
            <a:r>
              <a:rPr lang="el-GR" sz="2000" b="0" i="0" dirty="0">
                <a:solidFill>
                  <a:srgbClr val="1D2228"/>
                </a:solidFill>
                <a:effectLst/>
                <a:latin typeface="Arial" panose="020B0604020202020204" pitchFamily="34" charset="0"/>
                <a:cs typeface="Arial" panose="020B0604020202020204" pitchFamily="34" charset="0"/>
              </a:rPr>
              <a:t> Σοφία</a:t>
            </a:r>
          </a:p>
          <a:p>
            <a:pPr algn="l"/>
            <a:r>
              <a:rPr lang="el-GR" sz="2000" b="0" i="0" dirty="0">
                <a:solidFill>
                  <a:srgbClr val="1D2228"/>
                </a:solidFill>
                <a:effectLst/>
                <a:latin typeface="Arial" panose="020B0604020202020204" pitchFamily="34" charset="0"/>
                <a:cs typeface="Arial" panose="020B0604020202020204" pitchFamily="34" charset="0"/>
              </a:rPr>
              <a:t>Παναγιωτίδης Στέλιος</a:t>
            </a:r>
          </a:p>
          <a:p>
            <a:pPr algn="l"/>
            <a:r>
              <a:rPr lang="el-GR" sz="2000" b="0" i="0" dirty="0">
                <a:solidFill>
                  <a:srgbClr val="1D2228"/>
                </a:solidFill>
                <a:effectLst/>
                <a:latin typeface="Arial" panose="020B0604020202020204" pitchFamily="34" charset="0"/>
                <a:cs typeface="Arial" panose="020B0604020202020204" pitchFamily="34" charset="0"/>
              </a:rPr>
              <a:t>Πολίτης Ηλίας</a:t>
            </a:r>
          </a:p>
          <a:p>
            <a:pPr algn="l"/>
            <a:r>
              <a:rPr lang="el-GR" sz="2000" b="0" i="0" dirty="0" err="1">
                <a:solidFill>
                  <a:srgbClr val="1D2228"/>
                </a:solidFill>
                <a:effectLst/>
                <a:latin typeface="Arial" panose="020B0604020202020204" pitchFamily="34" charset="0"/>
                <a:cs typeface="Arial" panose="020B0604020202020204" pitchFamily="34" charset="0"/>
              </a:rPr>
              <a:t>Φειδεροπούλου</a:t>
            </a:r>
            <a:r>
              <a:rPr lang="el-GR" sz="2000" b="0" i="0" dirty="0">
                <a:solidFill>
                  <a:srgbClr val="1D2228"/>
                </a:solidFill>
                <a:effectLst/>
                <a:latin typeface="Arial" panose="020B0604020202020204" pitchFamily="34" charset="0"/>
                <a:cs typeface="Arial" panose="020B0604020202020204" pitchFamily="34" charset="0"/>
              </a:rPr>
              <a:t> Σωτηρία </a:t>
            </a:r>
          </a:p>
        </p:txBody>
      </p:sp>
      <p:sp>
        <p:nvSpPr>
          <p:cNvPr id="5" name="TextBox 4">
            <a:extLst>
              <a:ext uri="{FF2B5EF4-FFF2-40B4-BE49-F238E27FC236}">
                <a16:creationId xmlns:a16="http://schemas.microsoft.com/office/drawing/2014/main" id="{510D4A3E-7B71-4243-9C2C-C320028DCCC0}"/>
              </a:ext>
            </a:extLst>
          </p:cNvPr>
          <p:cNvSpPr txBox="1"/>
          <p:nvPr/>
        </p:nvSpPr>
        <p:spPr>
          <a:xfrm>
            <a:off x="9346323" y="153079"/>
            <a:ext cx="1474186" cy="400110"/>
          </a:xfrm>
          <a:prstGeom prst="rect">
            <a:avLst/>
          </a:prstGeom>
          <a:noFill/>
        </p:spPr>
        <p:txBody>
          <a:bodyPr wrap="none" rtlCol="0">
            <a:spAutoFit/>
          </a:bodyPr>
          <a:lstStyle/>
          <a:p>
            <a:r>
              <a:rPr lang="el-GR" sz="2000" dirty="0">
                <a:solidFill>
                  <a:schemeClr val="bg1"/>
                </a:solidFill>
                <a:latin typeface="Arial" panose="020B0604020202020204" pitchFamily="34" charset="0"/>
                <a:cs typeface="Arial" panose="020B0604020202020204" pitchFamily="34" charset="0"/>
              </a:rPr>
              <a:t>Συμμετοχή </a:t>
            </a:r>
          </a:p>
        </p:txBody>
      </p:sp>
      <p:sp>
        <p:nvSpPr>
          <p:cNvPr id="7" name="TextBox 6">
            <a:extLst>
              <a:ext uri="{FF2B5EF4-FFF2-40B4-BE49-F238E27FC236}">
                <a16:creationId xmlns:a16="http://schemas.microsoft.com/office/drawing/2014/main" id="{99574E5B-8692-45F6-B2E1-A2B1A43F4004}"/>
              </a:ext>
            </a:extLst>
          </p:cNvPr>
          <p:cNvSpPr txBox="1"/>
          <p:nvPr/>
        </p:nvSpPr>
        <p:spPr>
          <a:xfrm>
            <a:off x="5717877" y="2228671"/>
            <a:ext cx="2855345" cy="1384995"/>
          </a:xfrm>
          <a:prstGeom prst="rect">
            <a:avLst/>
          </a:prstGeom>
          <a:noFill/>
        </p:spPr>
        <p:txBody>
          <a:bodyPr wrap="square" rtlCol="0">
            <a:spAutoFit/>
          </a:bodyPr>
          <a:lstStyle/>
          <a:p>
            <a:r>
              <a:rPr lang="en-US" sz="1200" dirty="0">
                <a:solidFill>
                  <a:schemeClr val="bg1"/>
                </a:solidFill>
                <a:hlinkClick r:id="rId5"/>
              </a:rPr>
              <a:t>https://www.ionianet.gr/oi-mathites-tou-1ou-genikou-lukeiou-neas-ionia-stelnoun-dunato-minima-kata-tou-bullying/?fbclid=IwAR0Tap8a8lV_B0Ml32RCBgU-LHPnraj5dT-9UWGyFU5jNLvCMUVGO3OPfVE</a:t>
            </a:r>
            <a:endParaRPr lang="el-GR" sz="1200" dirty="0">
              <a:solidFill>
                <a:schemeClr val="bg1"/>
              </a:solidFill>
            </a:endParaRPr>
          </a:p>
          <a:p>
            <a:endParaRPr lang="el-GR" sz="1200" dirty="0">
              <a:solidFill>
                <a:schemeClr val="bg1"/>
              </a:solidFill>
            </a:endParaRPr>
          </a:p>
        </p:txBody>
      </p:sp>
      <p:sp>
        <p:nvSpPr>
          <p:cNvPr id="8" name="TextBox 7">
            <a:extLst>
              <a:ext uri="{FF2B5EF4-FFF2-40B4-BE49-F238E27FC236}">
                <a16:creationId xmlns:a16="http://schemas.microsoft.com/office/drawing/2014/main" id="{D53CE995-D70E-445B-89B7-626A29077511}"/>
              </a:ext>
            </a:extLst>
          </p:cNvPr>
          <p:cNvSpPr txBox="1"/>
          <p:nvPr/>
        </p:nvSpPr>
        <p:spPr>
          <a:xfrm>
            <a:off x="5950791" y="681673"/>
            <a:ext cx="1958196" cy="1477328"/>
          </a:xfrm>
          <a:prstGeom prst="rect">
            <a:avLst/>
          </a:prstGeom>
          <a:noFill/>
        </p:spPr>
        <p:txBody>
          <a:bodyPr wrap="square" rtlCol="0">
            <a:spAutoFit/>
          </a:bodyPr>
          <a:lstStyle/>
          <a:p>
            <a:pPr algn="l"/>
            <a:r>
              <a:rPr lang="el-GR" b="0" i="0" dirty="0">
                <a:solidFill>
                  <a:srgbClr val="111111"/>
                </a:solidFill>
                <a:effectLst/>
                <a:latin typeface="Roboto"/>
              </a:rPr>
              <a:t>Οι μαθητές του 1ου ΓΕ.Λ. Νέας Ιωνίας στέλνουν δυνατό μήνυμα κατά του </a:t>
            </a:r>
            <a:r>
              <a:rPr lang="el-GR" b="0" i="0" dirty="0" err="1">
                <a:solidFill>
                  <a:srgbClr val="111111"/>
                </a:solidFill>
                <a:effectLst/>
                <a:latin typeface="Roboto"/>
              </a:rPr>
              <a:t>bullying</a:t>
            </a:r>
            <a:endParaRPr lang="el-GR" b="0" i="0" dirty="0">
              <a:solidFill>
                <a:srgbClr val="111111"/>
              </a:solidFill>
              <a:effectLst/>
              <a:latin typeface="Roboto"/>
            </a:endParaRPr>
          </a:p>
        </p:txBody>
      </p:sp>
      <p:sp>
        <p:nvSpPr>
          <p:cNvPr id="9" name="TextBox 8">
            <a:extLst>
              <a:ext uri="{FF2B5EF4-FFF2-40B4-BE49-F238E27FC236}">
                <a16:creationId xmlns:a16="http://schemas.microsoft.com/office/drawing/2014/main" id="{19551CD5-6F5F-47F1-8108-DEA8F35F1F35}"/>
              </a:ext>
            </a:extLst>
          </p:cNvPr>
          <p:cNvSpPr txBox="1"/>
          <p:nvPr/>
        </p:nvSpPr>
        <p:spPr>
          <a:xfrm>
            <a:off x="5684090" y="312341"/>
            <a:ext cx="2656936" cy="369332"/>
          </a:xfrm>
          <a:prstGeom prst="rect">
            <a:avLst/>
          </a:prstGeom>
          <a:noFill/>
        </p:spPr>
        <p:txBody>
          <a:bodyPr wrap="square" rtlCol="0">
            <a:spAutoFit/>
          </a:bodyPr>
          <a:lstStyle/>
          <a:p>
            <a:r>
              <a:rPr lang="el-GR" dirty="0">
                <a:solidFill>
                  <a:schemeClr val="bg1"/>
                </a:solidFill>
              </a:rPr>
              <a:t>Δημοσίευση 08-03-2021</a:t>
            </a:r>
          </a:p>
        </p:txBody>
      </p:sp>
      <p:sp>
        <p:nvSpPr>
          <p:cNvPr id="3" name="Θέση υποσέλιδου 2">
            <a:extLst>
              <a:ext uri="{FF2B5EF4-FFF2-40B4-BE49-F238E27FC236}">
                <a16:creationId xmlns:a16="http://schemas.microsoft.com/office/drawing/2014/main" id="{3CD43F6B-67DF-490F-9404-F56785A3ED7D}"/>
              </a:ext>
            </a:extLst>
          </p:cNvPr>
          <p:cNvSpPr>
            <a:spLocks noGrp="1"/>
          </p:cNvSpPr>
          <p:nvPr>
            <p:ph type="ftr" sz="quarter" idx="11"/>
          </p:nvPr>
        </p:nvSpPr>
        <p:spPr/>
        <p:txBody>
          <a:bodyPr/>
          <a:lstStyle/>
          <a:p>
            <a:r>
              <a:rPr lang="el-GR"/>
              <a:t>1ο ΓΕ.Λ. ΝΕΑΣ ΙΩΝΙΑΣ                          03/2021</a:t>
            </a:r>
            <a:endParaRPr lang="en-US"/>
          </a:p>
        </p:txBody>
      </p:sp>
      <p:sp>
        <p:nvSpPr>
          <p:cNvPr id="4" name="Θέση αριθμού διαφάνειας 3">
            <a:extLst>
              <a:ext uri="{FF2B5EF4-FFF2-40B4-BE49-F238E27FC236}">
                <a16:creationId xmlns:a16="http://schemas.microsoft.com/office/drawing/2014/main" id="{6ABD601A-6C46-4EDB-A74F-F57F896FD6B1}"/>
              </a:ext>
            </a:extLst>
          </p:cNvPr>
          <p:cNvSpPr>
            <a:spLocks noGrp="1"/>
          </p:cNvSpPr>
          <p:nvPr>
            <p:ph type="sldNum" sz="quarter" idx="12"/>
          </p:nvPr>
        </p:nvSpPr>
        <p:spPr>
          <a:xfrm>
            <a:off x="9738360" y="6584156"/>
            <a:ext cx="1692274" cy="153888"/>
          </a:xfrm>
        </p:spPr>
        <p:txBody>
          <a:bodyPr/>
          <a:lstStyle/>
          <a:p>
            <a:fld id="{DBA1B0FB-D917-4C8C-928F-313BD683BF39}" type="slidenum">
              <a:rPr lang="en-US" b="1" smtClean="0">
                <a:solidFill>
                  <a:schemeClr val="bg1">
                    <a:alpha val="80000"/>
                  </a:schemeClr>
                </a:solidFill>
              </a:rPr>
              <a:t>9</a:t>
            </a:fld>
            <a:endParaRPr lang="en-US" b="1" dirty="0">
              <a:solidFill>
                <a:schemeClr val="bg1">
                  <a:alpha val="80000"/>
                </a:schemeClr>
              </a:solidFill>
            </a:endParaRPr>
          </a:p>
        </p:txBody>
      </p:sp>
    </p:spTree>
    <p:extLst>
      <p:ext uri="{BB962C8B-B14F-4D97-AF65-F5344CB8AC3E}">
        <p14:creationId xmlns:p14="http://schemas.microsoft.com/office/powerpoint/2010/main" val="33262110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3DFloatVTI">
  <a:themeElements>
    <a:clrScheme name="AnalogousFromDarkSeedLeftStep">
      <a:dk1>
        <a:srgbClr val="000000"/>
      </a:dk1>
      <a:lt1>
        <a:srgbClr val="FFFFFF"/>
      </a:lt1>
      <a:dk2>
        <a:srgbClr val="1C2432"/>
      </a:dk2>
      <a:lt2>
        <a:srgbClr val="F1F3F0"/>
      </a:lt2>
      <a:accent1>
        <a:srgbClr val="D229E7"/>
      </a:accent1>
      <a:accent2>
        <a:srgbClr val="7117D5"/>
      </a:accent2>
      <a:accent3>
        <a:srgbClr val="382DE7"/>
      </a:accent3>
      <a:accent4>
        <a:srgbClr val="175BD5"/>
      </a:accent4>
      <a:accent5>
        <a:srgbClr val="27BAE4"/>
      </a:accent5>
      <a:accent6>
        <a:srgbClr val="15C2A1"/>
      </a:accent6>
      <a:hlink>
        <a:srgbClr val="3F8DBF"/>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DarkSeedLeftStep">
    <a:dk1>
      <a:srgbClr val="000000"/>
    </a:dk1>
    <a:lt1>
      <a:srgbClr val="FFFFFF"/>
    </a:lt1>
    <a:dk2>
      <a:srgbClr val="1C2432"/>
    </a:dk2>
    <a:lt2>
      <a:srgbClr val="F1F3F0"/>
    </a:lt2>
    <a:accent1>
      <a:srgbClr val="D229E7"/>
    </a:accent1>
    <a:accent2>
      <a:srgbClr val="7117D5"/>
    </a:accent2>
    <a:accent3>
      <a:srgbClr val="382DE7"/>
    </a:accent3>
    <a:accent4>
      <a:srgbClr val="175BD5"/>
    </a:accent4>
    <a:accent5>
      <a:srgbClr val="27BAE4"/>
    </a:accent5>
    <a:accent6>
      <a:srgbClr val="15C2A1"/>
    </a:accent6>
    <a:hlink>
      <a:srgbClr val="3F8DBF"/>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330</TotalTime>
  <Words>922</Words>
  <Application>Microsoft Office PowerPoint</Application>
  <PresentationFormat>Ευρεία οθόνη</PresentationFormat>
  <Paragraphs>107</Paragraphs>
  <Slides>10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10</vt:i4>
      </vt:variant>
    </vt:vector>
  </HeadingPairs>
  <TitlesOfParts>
    <vt:vector size="19" baseType="lpstr">
      <vt:lpstr>Arial</vt:lpstr>
      <vt:lpstr>Arial</vt:lpstr>
      <vt:lpstr>Avenir Next LT Pro</vt:lpstr>
      <vt:lpstr>Calibri</vt:lpstr>
      <vt:lpstr>Open Sans</vt:lpstr>
      <vt:lpstr>Roboto</vt:lpstr>
      <vt:lpstr>Symbol</vt:lpstr>
      <vt:lpstr>Times New Roman</vt:lpstr>
      <vt:lpstr>3DFloatVTI</vt:lpstr>
      <vt:lpstr>Bullying - Εκφοβισμός</vt:lpstr>
      <vt:lpstr>Παρουσίαση του PowerPoint</vt:lpstr>
      <vt:lpstr>Α2          All I want to do … Is be more like me</vt:lpstr>
      <vt:lpstr>Ναι…ναι ξέρω: Όλοι είμαστε ενάντια στον εκφοβισμό! Τι συμβαίνει όμως όταν προβάλλεται ως «πλάκα»;;; Πλάκα κάνουμε… πλάκα, χαβαλέ ή καλαμπούρι.</vt:lpstr>
      <vt:lpstr>Πότε  η πλάκα σταματάει να είναι πλάκα και γίνεται εκφοβισμός;;; </vt:lpstr>
      <vt:lpstr>Α1    «Σπάσε τον κύκλο της Σιωπής και στο τέλος θα είσαι ο Νικητής» </vt:lpstr>
      <vt:lpstr>Εσύ ο παρατηρητής</vt:lpstr>
      <vt:lpstr>      Α3                Η αφίσα μας……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Christos Baltas</dc:creator>
  <cp:lastModifiedBy>Christos Baltas</cp:lastModifiedBy>
  <cp:revision>48</cp:revision>
  <dcterms:created xsi:type="dcterms:W3CDTF">2021-03-04T16:54:01Z</dcterms:created>
  <dcterms:modified xsi:type="dcterms:W3CDTF">2021-03-09T17:46:41Z</dcterms:modified>
</cp:coreProperties>
</file>